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1"/>
    <p:sldMasterId id="2147483680" r:id="rId2"/>
  </p:sldMasterIdLst>
  <p:notesMasterIdLst>
    <p:notesMasterId r:id="rId32"/>
  </p:notesMasterIdLst>
  <p:handoutMasterIdLst>
    <p:handoutMasterId r:id="rId33"/>
  </p:handoutMasterIdLst>
  <p:sldIdLst>
    <p:sldId id="449" r:id="rId3"/>
    <p:sldId id="582" r:id="rId4"/>
    <p:sldId id="607" r:id="rId5"/>
    <p:sldId id="609" r:id="rId6"/>
    <p:sldId id="583" r:id="rId7"/>
    <p:sldId id="608" r:id="rId8"/>
    <p:sldId id="518" r:id="rId9"/>
    <p:sldId id="610" r:id="rId10"/>
    <p:sldId id="611" r:id="rId11"/>
    <p:sldId id="612" r:id="rId12"/>
    <p:sldId id="613" r:id="rId13"/>
    <p:sldId id="614" r:id="rId14"/>
    <p:sldId id="602" r:id="rId15"/>
    <p:sldId id="572" r:id="rId16"/>
    <p:sldId id="603" r:id="rId17"/>
    <p:sldId id="509" r:id="rId18"/>
    <p:sldId id="548" r:id="rId19"/>
    <p:sldId id="580" r:id="rId20"/>
    <p:sldId id="581" r:id="rId21"/>
    <p:sldId id="568" r:id="rId22"/>
    <p:sldId id="528" r:id="rId23"/>
    <p:sldId id="529" r:id="rId24"/>
    <p:sldId id="519" r:id="rId25"/>
    <p:sldId id="520" r:id="rId26"/>
    <p:sldId id="521" r:id="rId27"/>
    <p:sldId id="522" r:id="rId28"/>
    <p:sldId id="524" r:id="rId29"/>
    <p:sldId id="531" r:id="rId30"/>
    <p:sldId id="532" r:id="rId31"/>
  </p:sldIdLst>
  <p:sldSz cx="9144000" cy="5143500" type="screen16x9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rles" initials="CHB" lastIdx="1" clrIdx="0"/>
  <p:cmAuthor id="1" name="Charles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35"/>
    <p:penClr>
      <a:srgbClr val="FF0000"/>
    </p:penClr>
  </p:showPr>
  <p:clrMru>
    <a:srgbClr val="FFFFFF"/>
    <a:srgbClr val="000099"/>
    <a:srgbClr val="6BCEF1"/>
    <a:srgbClr val="0000CC"/>
    <a:srgbClr val="4A2397"/>
    <a:srgbClr val="000066"/>
    <a:srgbClr val="171717"/>
    <a:srgbClr val="FFD6AD"/>
    <a:srgbClr val="336600"/>
    <a:srgbClr val="FFAE0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26" autoAdjust="0"/>
    <p:restoredTop sz="86420" autoAdjust="0"/>
  </p:normalViewPr>
  <p:slideViewPr>
    <p:cSldViewPr snapToObjects="1">
      <p:cViewPr varScale="1">
        <p:scale>
          <a:sx n="97" d="100"/>
          <a:sy n="97" d="100"/>
        </p:scale>
        <p:origin x="-924" y="-102"/>
      </p:cViewPr>
      <p:guideLst>
        <p:guide orient="horz" pos="4"/>
        <p:guide orient="horz" pos="2436"/>
        <p:guide pos="2256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8" d="100"/>
          <a:sy n="58" d="100"/>
        </p:scale>
        <p:origin x="-1782" y="-9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8831017446348641"/>
          <c:y val="0.1561657512944819"/>
          <c:w val="0.72998137802607455"/>
          <c:h val="0.57471264367816466"/>
        </c:manualLayout>
      </c:layout>
      <c:scatterChart>
        <c:scatterStyle val="lineMarker"/>
        <c:ser>
          <c:idx val="0"/>
          <c:order val="0"/>
          <c:tx>
            <c:strRef>
              <c:f>Sheet1!$D$7</c:f>
              <c:strCache>
                <c:ptCount val="1"/>
                <c:pt idx="0">
                  <c:v>Pr(= Y's)</c:v>
                </c:pt>
              </c:strCache>
            </c:strRef>
          </c:tx>
          <c:spPr>
            <a:ln w="60362">
              <a:solidFill>
                <a:srgbClr val="FFFF00"/>
              </a:solidFill>
              <a:prstDash val="solid"/>
            </a:ln>
          </c:spPr>
          <c:marker>
            <c:symbol val="none"/>
          </c:marker>
          <c:xVal>
            <c:numRef>
              <c:f>Sheet1!$C$8:$C$15</c:f>
              <c:numCache>
                <c:formatCode>General</c:formatCode>
                <c:ptCount val="8"/>
                <c:pt idx="0">
                  <c:v>25</c:v>
                </c:pt>
                <c:pt idx="1">
                  <c:v>50</c:v>
                </c:pt>
                <c:pt idx="2">
                  <c:v>100</c:v>
                </c:pt>
                <c:pt idx="3">
                  <c:v>500</c:v>
                </c:pt>
                <c:pt idx="4">
                  <c:v>1000</c:v>
                </c:pt>
                <c:pt idx="5">
                  <c:v>2000</c:v>
                </c:pt>
                <c:pt idx="6">
                  <c:v>5000</c:v>
                </c:pt>
                <c:pt idx="7">
                  <c:v>10000</c:v>
                </c:pt>
              </c:numCache>
            </c:numRef>
          </c:xVal>
          <c:yVal>
            <c:numRef>
              <c:f>Sheet1!$D$8:$D$15</c:f>
              <c:numCache>
                <c:formatCode>General</c:formatCode>
                <c:ptCount val="8"/>
                <c:pt idx="0">
                  <c:v>0.91680625000000004</c:v>
                </c:pt>
                <c:pt idx="1">
                  <c:v>0.84053370003906258</c:v>
                </c:pt>
                <c:pt idx="2">
                  <c:v>0.70649690090135253</c:v>
                </c:pt>
                <c:pt idx="3">
                  <c:v>0.17601565886224724</c:v>
                </c:pt>
                <c:pt idx="4">
                  <c:v>3.0981512164710748E-2</c:v>
                </c:pt>
                <c:pt idx="5">
                  <c:v>9.5985409601210539E-4</c:v>
                </c:pt>
                <c:pt idx="6">
                  <c:v>2.854388324427333E-8</c:v>
                </c:pt>
                <c:pt idx="7">
                  <c:v>8.1475327066271147E-16</c:v>
                </c:pt>
              </c:numCache>
            </c:numRef>
          </c:yVal>
        </c:ser>
        <c:axId val="115320704"/>
        <c:axId val="115331072"/>
      </c:scatterChart>
      <c:valAx>
        <c:axId val="115320704"/>
        <c:scaling>
          <c:logBase val="10"/>
          <c:orientation val="minMax"/>
          <c:max val="10000"/>
        </c:scaling>
        <c:axPos val="b"/>
        <c:title>
          <c:tx>
            <c:rich>
              <a:bodyPr/>
              <a:lstStyle/>
              <a:p>
                <a:pPr>
                  <a:defRPr sz="2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400" dirty="0"/>
                  <a:t>years since common ancestor</a:t>
                </a:r>
              </a:p>
            </c:rich>
          </c:tx>
          <c:layout>
            <c:manualLayout>
              <c:xMode val="edge"/>
              <c:yMode val="edge"/>
              <c:x val="0.3026344501055015"/>
              <c:y val="0.86307893503742994"/>
            </c:manualLayout>
          </c:layout>
          <c:spPr>
            <a:noFill/>
            <a:ln w="40242">
              <a:noFill/>
            </a:ln>
          </c:spPr>
        </c:title>
        <c:numFmt formatCode="General" sourceLinked="1"/>
        <c:tickLblPos val="nextTo"/>
        <c:spPr>
          <a:ln w="503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53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5331072"/>
        <c:crosses val="autoZero"/>
        <c:crossBetween val="midCat"/>
      </c:valAx>
      <c:valAx>
        <c:axId val="115331072"/>
        <c:scaling>
          <c:orientation val="minMax"/>
          <c:max val="1"/>
        </c:scaling>
        <c:axPos val="l"/>
        <c:majorGridlines>
          <c:spPr>
            <a:ln w="5030">
              <a:solidFill>
                <a:srgbClr val="FFFF99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/>
                  <a:t>Pr(identical Y types)</a:t>
                </a:r>
              </a:p>
            </c:rich>
          </c:tx>
          <c:layout>
            <c:manualLayout>
              <c:xMode val="edge"/>
              <c:yMode val="edge"/>
              <c:x val="2.2118135968298081E-2"/>
              <c:y val="9.1361381814314482E-2"/>
            </c:manualLayout>
          </c:layout>
          <c:spPr>
            <a:noFill/>
            <a:ln w="40242">
              <a:noFill/>
            </a:ln>
          </c:spPr>
        </c:title>
        <c:numFmt formatCode="0%" sourceLinked="0"/>
        <c:tickLblPos val="nextTo"/>
        <c:spPr>
          <a:ln w="503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000" b="0" i="0" u="none" strike="noStrike" baseline="0">
                <a:solidFill>
                  <a:srgbClr val="000099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5320704"/>
        <c:crosses val="autoZero"/>
        <c:crossBetween val="midCat"/>
      </c:valAx>
      <c:spPr>
        <a:solidFill>
          <a:srgbClr val="000080"/>
        </a:solidFill>
        <a:ln w="20121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5030">
      <a:solidFill>
        <a:srgbClr val="000000"/>
      </a:solidFill>
      <a:prstDash val="solid"/>
    </a:ln>
  </c:spPr>
  <c:txPr>
    <a:bodyPr/>
    <a:lstStyle/>
    <a:p>
      <a:pPr>
        <a:defRPr sz="1584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BA04C-BB56-4564-9E59-7D3A6279F0F5}" type="datetimeFigureOut">
              <a:rPr lang="en-US" smtClean="0"/>
              <a:pPr/>
              <a:t>9/30/2013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D9E55-E77B-4E21-897A-BBEA730339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266F637-2793-47CD-B761-EBA31939594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linear</a:t>
            </a:r>
            <a:r>
              <a:rPr lang="en-US" baseline="0" dirty="0" smtClean="0"/>
              <a:t> deductive organization </a:t>
            </a:r>
            <a:r>
              <a:rPr lang="en-US" i="1" baseline="0" dirty="0" smtClean="0"/>
              <a:t>justifies</a:t>
            </a:r>
            <a:r>
              <a:rPr lang="en-US" i="0" baseline="0" dirty="0" smtClean="0"/>
              <a:t> the claims or recommended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“my example” – and noted it as mine. Hence they write as if my</a:t>
            </a:r>
            <a:r>
              <a:rPr lang="en-US" baseline="0" dirty="0" smtClean="0"/>
              <a:t> paper includes it’s own disproof! Shouldn’t that thought ring an alarm, suggest re-reading more carefully?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</a:t>
            </a:r>
            <a:r>
              <a:rPr lang="en-US" dirty="0" smtClean="0"/>
              <a:t>1/25000 partly by comparison to 1/8800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When we lose our familiar crutch of sample frequency as an estimator for matching probability, what is left?</a:t>
            </a:r>
            <a:endParaRPr lang="en-US" sz="12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linear</a:t>
            </a:r>
            <a:r>
              <a:rPr lang="en-US" baseline="0" dirty="0" smtClean="0"/>
              <a:t> deductive organization </a:t>
            </a:r>
            <a:r>
              <a:rPr lang="en-US" i="1" baseline="0" dirty="0" smtClean="0"/>
              <a:t>justifies</a:t>
            </a:r>
            <a:r>
              <a:rPr lang="en-US" i="0" baseline="0" dirty="0" smtClean="0"/>
              <a:t> the claims or recommended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85750"/>
            <a:ext cx="1943100" cy="4343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5676900" cy="4343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43050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3050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1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9/30/2013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4305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305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99"/>
            </a:gs>
            <a:gs pos="100000">
              <a:srgbClr val="333399">
                <a:gamma/>
                <a:shade val="2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85750"/>
            <a:ext cx="77724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43050"/>
            <a:ext cx="7772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7" y="3751495"/>
            <a:ext cx="3802003" cy="10823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4338767"/>
            <a:ext cx="380200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6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9/30/2013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tags" Target="../tags/tag5.xml"/><Relationship Id="rId5" Type="http://schemas.openxmlformats.org/officeDocument/2006/relationships/image" Target="../media/image12.png"/><Relationship Id="rId4" Type="http://schemas.openxmlformats.org/officeDocument/2006/relationships/chart" Target="../charts/char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W:\meetings\yhrd\2010\record\RareHaplotypes524-0.wav" TargetMode="External"/><Relationship Id="rId1" Type="http://schemas.openxmlformats.org/officeDocument/2006/relationships/tags" Target="../tags/tag6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2" name="Rectangle 1056"/>
          <p:cNvSpPr>
            <a:spLocks noGrp="1" noChangeArrowheads="1"/>
          </p:cNvSpPr>
          <p:nvPr>
            <p:ph type="ctrTitle"/>
          </p:nvPr>
        </p:nvSpPr>
        <p:spPr>
          <a:xfrm>
            <a:off x="414779" y="-171450"/>
            <a:ext cx="8389856" cy="1244337"/>
          </a:xfrm>
        </p:spPr>
        <p:txBody>
          <a:bodyPr/>
          <a:lstStyle/>
          <a:p>
            <a:r>
              <a:rPr lang="en-US" sz="4000" dirty="0" smtClean="0"/>
              <a:t>Understanding Y haplotype evidence –</a:t>
            </a:r>
            <a:br>
              <a:rPr lang="en-US" sz="4000" dirty="0" smtClean="0"/>
            </a:br>
            <a:r>
              <a:rPr lang="en-US" sz="2000" dirty="0" smtClean="0"/>
              <a:t>(forget what you know from </a:t>
            </a:r>
            <a:r>
              <a:rPr lang="en-US" sz="2000" dirty="0" err="1" smtClean="0"/>
              <a:t>autosomal</a:t>
            </a:r>
            <a:r>
              <a:rPr lang="en-US" sz="2000" dirty="0" smtClean="0"/>
              <a:t>)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358434" name="Rectangle 1058"/>
          <p:cNvSpPr>
            <a:spLocks noGrp="1" noChangeArrowheads="1"/>
          </p:cNvSpPr>
          <p:nvPr>
            <p:ph type="subTitle" idx="1"/>
          </p:nvPr>
        </p:nvSpPr>
        <p:spPr>
          <a:xfrm>
            <a:off x="1104046" y="1272446"/>
            <a:ext cx="6934200" cy="1440705"/>
          </a:xfrm>
          <a:noFill/>
          <a:ln/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Charles Brenner,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PhD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DNA·VIEW and UC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Human Rights Center</a:t>
            </a:r>
          </a:p>
          <a:p>
            <a:pPr algn="l">
              <a:lnSpc>
                <a:spcPct val="90000"/>
              </a:lnSpc>
            </a:pPr>
            <a:r>
              <a:rPr lang="en-US" sz="2000" dirty="0" smtClean="0">
                <a:latin typeface="Lucida Console" pitchFamily="49" charset="0"/>
                <a:cs typeface="Times New Roman" pitchFamily="18" charset="0"/>
              </a:rPr>
              <a:t>www.dna-view.com     cbrenner@berkeley.edu</a:t>
            </a:r>
            <a:endParaRPr lang="en-US" sz="2000" dirty="0">
              <a:solidFill>
                <a:srgbClr val="FFC000"/>
              </a:solidFill>
              <a:latin typeface="Lucida Console" pitchFamily="49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5602" y="2832277"/>
            <a:ext cx="7977906" cy="1323439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14350" algn="l"/>
                <a:tab pos="2054225" algn="l"/>
              </a:tabLst>
            </a:pPr>
            <a:r>
              <a:rPr lang="en-US" sz="2000" dirty="0" smtClean="0">
                <a:latin typeface="+mn-lt"/>
              </a:rPr>
              <a:t>Brenner CH (submitted 2012) </a:t>
            </a:r>
            <a:r>
              <a:rPr lang="en-US" sz="2000" dirty="0" smtClean="0">
                <a:solidFill>
                  <a:schemeClr val="tx1">
                    <a:lumMod val="90000"/>
                  </a:schemeClr>
                </a:solidFill>
                <a:latin typeface="+mn-lt"/>
              </a:rPr>
              <a:t>Understanding Y haplotype evidence</a:t>
            </a:r>
            <a:endParaRPr lang="en-US" sz="2000" dirty="0" smtClean="0">
              <a:latin typeface="+mn-lt"/>
            </a:endParaRPr>
          </a:p>
          <a:p>
            <a:pPr>
              <a:tabLst>
                <a:tab pos="514350" algn="l"/>
                <a:tab pos="2054225" algn="l"/>
              </a:tabLst>
            </a:pPr>
            <a:r>
              <a:rPr lang="en-US" sz="2000" dirty="0" smtClean="0">
                <a:latin typeface="+mn-lt"/>
              </a:rPr>
              <a:t>Brenner CH (2010)	</a:t>
            </a:r>
            <a:r>
              <a:rPr lang="en-US" sz="2000" dirty="0" smtClean="0">
                <a:solidFill>
                  <a:schemeClr val="tx1">
                    <a:lumMod val="90000"/>
                  </a:schemeClr>
                </a:solidFill>
                <a:latin typeface="+mn-lt"/>
              </a:rPr>
              <a:t>Fundamental problem of forensic mathematics –			The evidential value of a rare haplotype</a:t>
            </a:r>
          </a:p>
          <a:p>
            <a:pPr>
              <a:tabLst>
                <a:tab pos="514350" algn="l"/>
                <a:tab pos="2054225" algn="l"/>
              </a:tabLst>
            </a:pPr>
            <a:r>
              <a:rPr lang="en-US" sz="2000" dirty="0" smtClean="0">
                <a:latin typeface="+mn-lt"/>
              </a:rPr>
              <a:t>		Forensic Sci. Int. Genet. </a:t>
            </a:r>
            <a:r>
              <a:rPr lang="en-US" sz="2000" b="1" dirty="0" smtClean="0">
                <a:latin typeface="+mn-lt"/>
              </a:rPr>
              <a:t>4</a:t>
            </a:r>
            <a:r>
              <a:rPr lang="en-US" sz="2000" dirty="0" smtClean="0">
                <a:latin typeface="+mn-lt"/>
              </a:rPr>
              <a:t> 281–291 </a:t>
            </a:r>
            <a:endParaRPr lang="en-US" sz="2000" dirty="0">
              <a:latin typeface="+mn-lt"/>
            </a:endParaRPr>
          </a:p>
        </p:txBody>
      </p:sp>
    </p:spTree>
  </p:cSld>
  <p:clrMapOvr>
    <a:masterClrMapping/>
  </p:clrMapOvr>
  <p:transition advTm="3156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00" dirty="0" smtClean="0"/>
              <a:t>Genealogy of a haplotype T</a:t>
            </a:r>
            <a:endParaRPr lang="en-US" sz="4300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4329113" y="4276725"/>
            <a:ext cx="1614487" cy="0"/>
          </a:xfrm>
          <a:prstGeom prst="straightConnector1">
            <a:avLst/>
          </a:prstGeom>
          <a:noFill/>
          <a:ln w="3810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4324351" y="4157663"/>
            <a:ext cx="0" cy="242887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5957888" y="4157663"/>
            <a:ext cx="0" cy="242887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586262" y="4195755"/>
            <a:ext cx="1229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1000 men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6169819" y="2085978"/>
            <a:ext cx="0" cy="2026442"/>
          </a:xfrm>
          <a:prstGeom prst="straightConnector1">
            <a:avLst/>
          </a:prstGeom>
          <a:noFill/>
          <a:ln w="3810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rot="5400000">
            <a:off x="6181725" y="1957389"/>
            <a:ext cx="0" cy="242887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rot="5400000">
            <a:off x="6181725" y="4014790"/>
            <a:ext cx="0" cy="242887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5657824" y="2276467"/>
            <a:ext cx="1182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300 years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19574" y="1447792"/>
            <a:ext cx="1849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MRCA (ca 1700)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90600" y="1733550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Major IBD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*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 group</a:t>
            </a:r>
          </a:p>
          <a:p>
            <a:pPr indent="1714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98+% of </a:t>
            </a: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T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 haplotypes related without mutation</a:t>
            </a:r>
          </a:p>
          <a:p>
            <a:pPr indent="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Pr(IBD | IBS) = 97%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34" name="Elbow Connector 33"/>
          <p:cNvCxnSpPr/>
          <p:nvPr/>
        </p:nvCxnSpPr>
        <p:spPr bwMode="auto">
          <a:xfrm>
            <a:off x="3400425" y="2571750"/>
            <a:ext cx="914400" cy="914400"/>
          </a:xfrm>
          <a:prstGeom prst="bentConnector3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Freeform 35"/>
          <p:cNvSpPr/>
          <p:nvPr/>
        </p:nvSpPr>
        <p:spPr bwMode="auto">
          <a:xfrm>
            <a:off x="3048000" y="1737677"/>
            <a:ext cx="1371574" cy="538790"/>
          </a:xfrm>
          <a:custGeom>
            <a:avLst/>
            <a:gdLst>
              <a:gd name="connsiteX0" fmla="*/ 0 w 2133600"/>
              <a:gd name="connsiteY0" fmla="*/ 468312 h 763587"/>
              <a:gd name="connsiteX1" fmla="*/ 723900 w 2133600"/>
              <a:gd name="connsiteY1" fmla="*/ 49212 h 763587"/>
              <a:gd name="connsiteX2" fmla="*/ 2133600 w 2133600"/>
              <a:gd name="connsiteY2" fmla="*/ 763587 h 763587"/>
              <a:gd name="connsiteX0" fmla="*/ 0 w 1228725"/>
              <a:gd name="connsiteY0" fmla="*/ 454025 h 454025"/>
              <a:gd name="connsiteX1" fmla="*/ 723900 w 1228725"/>
              <a:gd name="connsiteY1" fmla="*/ 34925 h 454025"/>
              <a:gd name="connsiteX2" fmla="*/ 1228725 w 1228725"/>
              <a:gd name="connsiteY2" fmla="*/ 244475 h 454025"/>
              <a:gd name="connsiteX0" fmla="*/ 0 w 1228725"/>
              <a:gd name="connsiteY0" fmla="*/ 749300 h 749300"/>
              <a:gd name="connsiteX1" fmla="*/ 419100 w 1228725"/>
              <a:gd name="connsiteY1" fmla="*/ 34925 h 749300"/>
              <a:gd name="connsiteX2" fmla="*/ 1228725 w 1228725"/>
              <a:gd name="connsiteY2" fmla="*/ 539750 h 749300"/>
              <a:gd name="connsiteX0" fmla="*/ 71437 w 1300162"/>
              <a:gd name="connsiteY0" fmla="*/ 755650 h 755650"/>
              <a:gd name="connsiteX1" fmla="*/ 490537 w 1300162"/>
              <a:gd name="connsiteY1" fmla="*/ 41275 h 755650"/>
              <a:gd name="connsiteX2" fmla="*/ 1300162 w 1300162"/>
              <a:gd name="connsiteY2" fmla="*/ 546100 h 755650"/>
              <a:gd name="connsiteX0" fmla="*/ 0 w 1228725"/>
              <a:gd name="connsiteY0" fmla="*/ 384175 h 384175"/>
              <a:gd name="connsiteX1" fmla="*/ 657225 w 1228725"/>
              <a:gd name="connsiteY1" fmla="*/ 41275 h 384175"/>
              <a:gd name="connsiteX2" fmla="*/ 1228725 w 1228725"/>
              <a:gd name="connsiteY2" fmla="*/ 174625 h 384175"/>
              <a:gd name="connsiteX0" fmla="*/ 0 w 1228725"/>
              <a:gd name="connsiteY0" fmla="*/ 384175 h 473869"/>
              <a:gd name="connsiteX1" fmla="*/ 657225 w 1228725"/>
              <a:gd name="connsiteY1" fmla="*/ 41275 h 473869"/>
              <a:gd name="connsiteX2" fmla="*/ 1228725 w 1228725"/>
              <a:gd name="connsiteY2" fmla="*/ 174625 h 473869"/>
              <a:gd name="connsiteX0" fmla="*/ 0 w 1228725"/>
              <a:gd name="connsiteY0" fmla="*/ 479425 h 569119"/>
              <a:gd name="connsiteX1" fmla="*/ 647700 w 1228725"/>
              <a:gd name="connsiteY1" fmla="*/ 41275 h 569119"/>
              <a:gd name="connsiteX2" fmla="*/ 1228725 w 1228725"/>
              <a:gd name="connsiteY2" fmla="*/ 269875 h 569119"/>
              <a:gd name="connsiteX0" fmla="*/ 0 w 1228725"/>
              <a:gd name="connsiteY0" fmla="*/ 660400 h 750094"/>
              <a:gd name="connsiteX1" fmla="*/ 647700 w 1228725"/>
              <a:gd name="connsiteY1" fmla="*/ 222250 h 750094"/>
              <a:gd name="connsiteX2" fmla="*/ 1228725 w 1228725"/>
              <a:gd name="connsiteY2" fmla="*/ 450850 h 750094"/>
              <a:gd name="connsiteX0" fmla="*/ 0 w 1228725"/>
              <a:gd name="connsiteY0" fmla="*/ 660400 h 750094"/>
              <a:gd name="connsiteX1" fmla="*/ 647700 w 1228725"/>
              <a:gd name="connsiteY1" fmla="*/ 222250 h 750094"/>
              <a:gd name="connsiteX2" fmla="*/ 1228725 w 1228725"/>
              <a:gd name="connsiteY2" fmla="*/ 450850 h 750094"/>
              <a:gd name="connsiteX0" fmla="*/ 0 w 1495424"/>
              <a:gd name="connsiteY0" fmla="*/ 257176 h 450850"/>
              <a:gd name="connsiteX1" fmla="*/ 914399 w 1495424"/>
              <a:gd name="connsiteY1" fmla="*/ 222250 h 450850"/>
              <a:gd name="connsiteX2" fmla="*/ 1495424 w 1495424"/>
              <a:gd name="connsiteY2" fmla="*/ 450850 h 450850"/>
              <a:gd name="connsiteX0" fmla="*/ 0 w 1371574"/>
              <a:gd name="connsiteY0" fmla="*/ 257176 h 538790"/>
              <a:gd name="connsiteX1" fmla="*/ 914399 w 1371574"/>
              <a:gd name="connsiteY1" fmla="*/ 222250 h 538790"/>
              <a:gd name="connsiteX2" fmla="*/ 1371574 w 1371574"/>
              <a:gd name="connsiteY2" fmla="*/ 538790 h 53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574" h="538790">
                <a:moveTo>
                  <a:pt x="0" y="257176"/>
                </a:moveTo>
                <a:cubicBezTo>
                  <a:pt x="488950" y="346870"/>
                  <a:pt x="433387" y="0"/>
                  <a:pt x="914399" y="222250"/>
                </a:cubicBezTo>
                <a:cubicBezTo>
                  <a:pt x="1147762" y="349250"/>
                  <a:pt x="1371574" y="538790"/>
                  <a:pt x="1371574" y="538790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448524" y="2819392"/>
            <a:ext cx="1285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Minor IBD groups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9" name="Freeform 38"/>
          <p:cNvSpPr/>
          <p:nvPr/>
        </p:nvSpPr>
        <p:spPr bwMode="auto">
          <a:xfrm>
            <a:off x="6586536" y="2635251"/>
            <a:ext cx="919162" cy="883444"/>
          </a:xfrm>
          <a:custGeom>
            <a:avLst/>
            <a:gdLst>
              <a:gd name="connsiteX0" fmla="*/ 0 w 2133600"/>
              <a:gd name="connsiteY0" fmla="*/ 468312 h 763587"/>
              <a:gd name="connsiteX1" fmla="*/ 723900 w 2133600"/>
              <a:gd name="connsiteY1" fmla="*/ 49212 h 763587"/>
              <a:gd name="connsiteX2" fmla="*/ 2133600 w 2133600"/>
              <a:gd name="connsiteY2" fmla="*/ 763587 h 763587"/>
              <a:gd name="connsiteX0" fmla="*/ 0 w 1228725"/>
              <a:gd name="connsiteY0" fmla="*/ 454025 h 454025"/>
              <a:gd name="connsiteX1" fmla="*/ 723900 w 1228725"/>
              <a:gd name="connsiteY1" fmla="*/ 34925 h 454025"/>
              <a:gd name="connsiteX2" fmla="*/ 1228725 w 1228725"/>
              <a:gd name="connsiteY2" fmla="*/ 244475 h 454025"/>
              <a:gd name="connsiteX0" fmla="*/ 0 w 1228725"/>
              <a:gd name="connsiteY0" fmla="*/ 749300 h 749300"/>
              <a:gd name="connsiteX1" fmla="*/ 419100 w 1228725"/>
              <a:gd name="connsiteY1" fmla="*/ 34925 h 749300"/>
              <a:gd name="connsiteX2" fmla="*/ 1228725 w 1228725"/>
              <a:gd name="connsiteY2" fmla="*/ 539750 h 749300"/>
              <a:gd name="connsiteX0" fmla="*/ 71437 w 1300162"/>
              <a:gd name="connsiteY0" fmla="*/ 755650 h 755650"/>
              <a:gd name="connsiteX1" fmla="*/ 490537 w 1300162"/>
              <a:gd name="connsiteY1" fmla="*/ 41275 h 755650"/>
              <a:gd name="connsiteX2" fmla="*/ 1300162 w 1300162"/>
              <a:gd name="connsiteY2" fmla="*/ 546100 h 755650"/>
              <a:gd name="connsiteX0" fmla="*/ 0 w 1228725"/>
              <a:gd name="connsiteY0" fmla="*/ 384175 h 384175"/>
              <a:gd name="connsiteX1" fmla="*/ 657225 w 1228725"/>
              <a:gd name="connsiteY1" fmla="*/ 41275 h 384175"/>
              <a:gd name="connsiteX2" fmla="*/ 1228725 w 1228725"/>
              <a:gd name="connsiteY2" fmla="*/ 174625 h 384175"/>
              <a:gd name="connsiteX0" fmla="*/ 0 w 1228725"/>
              <a:gd name="connsiteY0" fmla="*/ 384175 h 473869"/>
              <a:gd name="connsiteX1" fmla="*/ 657225 w 1228725"/>
              <a:gd name="connsiteY1" fmla="*/ 41275 h 473869"/>
              <a:gd name="connsiteX2" fmla="*/ 1228725 w 1228725"/>
              <a:gd name="connsiteY2" fmla="*/ 174625 h 473869"/>
              <a:gd name="connsiteX0" fmla="*/ 0 w 1228725"/>
              <a:gd name="connsiteY0" fmla="*/ 479425 h 569119"/>
              <a:gd name="connsiteX1" fmla="*/ 647700 w 1228725"/>
              <a:gd name="connsiteY1" fmla="*/ 41275 h 569119"/>
              <a:gd name="connsiteX2" fmla="*/ 1228725 w 1228725"/>
              <a:gd name="connsiteY2" fmla="*/ 269875 h 569119"/>
              <a:gd name="connsiteX0" fmla="*/ 0 w 1228725"/>
              <a:gd name="connsiteY0" fmla="*/ 660400 h 750094"/>
              <a:gd name="connsiteX1" fmla="*/ 647700 w 1228725"/>
              <a:gd name="connsiteY1" fmla="*/ 222250 h 750094"/>
              <a:gd name="connsiteX2" fmla="*/ 1228725 w 1228725"/>
              <a:gd name="connsiteY2" fmla="*/ 450850 h 750094"/>
              <a:gd name="connsiteX0" fmla="*/ 0 w 1228725"/>
              <a:gd name="connsiteY0" fmla="*/ 660400 h 750094"/>
              <a:gd name="connsiteX1" fmla="*/ 647700 w 1228725"/>
              <a:gd name="connsiteY1" fmla="*/ 222250 h 750094"/>
              <a:gd name="connsiteX2" fmla="*/ 1228725 w 1228725"/>
              <a:gd name="connsiteY2" fmla="*/ 450850 h 750094"/>
              <a:gd name="connsiteX0" fmla="*/ 568325 w 1797050"/>
              <a:gd name="connsiteY0" fmla="*/ 660400 h 1054894"/>
              <a:gd name="connsiteX1" fmla="*/ 1216025 w 1797050"/>
              <a:gd name="connsiteY1" fmla="*/ 222250 h 1054894"/>
              <a:gd name="connsiteX2" fmla="*/ 1797050 w 1797050"/>
              <a:gd name="connsiteY2" fmla="*/ 450850 h 1054894"/>
              <a:gd name="connsiteX0" fmla="*/ 928687 w 2157412"/>
              <a:gd name="connsiteY0" fmla="*/ 279400 h 673894"/>
              <a:gd name="connsiteX1" fmla="*/ 481012 w 2157412"/>
              <a:gd name="connsiteY1" fmla="*/ 222250 h 673894"/>
              <a:gd name="connsiteX2" fmla="*/ 2157412 w 2157412"/>
              <a:gd name="connsiteY2" fmla="*/ 69850 h 673894"/>
              <a:gd name="connsiteX0" fmla="*/ 928687 w 1738312"/>
              <a:gd name="connsiteY0" fmla="*/ 279400 h 673894"/>
              <a:gd name="connsiteX1" fmla="*/ 481012 w 1738312"/>
              <a:gd name="connsiteY1" fmla="*/ 222250 h 673894"/>
              <a:gd name="connsiteX2" fmla="*/ 1738312 w 1738312"/>
              <a:gd name="connsiteY2" fmla="*/ 107950 h 673894"/>
              <a:gd name="connsiteX0" fmla="*/ 928687 w 928687"/>
              <a:gd name="connsiteY0" fmla="*/ 279400 h 822325"/>
              <a:gd name="connsiteX1" fmla="*/ 481012 w 928687"/>
              <a:gd name="connsiteY1" fmla="*/ 222250 h 822325"/>
              <a:gd name="connsiteX2" fmla="*/ 290512 w 928687"/>
              <a:gd name="connsiteY2" fmla="*/ 822325 h 822325"/>
              <a:gd name="connsiteX0" fmla="*/ 919162 w 919162"/>
              <a:gd name="connsiteY0" fmla="*/ 488950 h 883444"/>
              <a:gd name="connsiteX1" fmla="*/ 481012 w 919162"/>
              <a:gd name="connsiteY1" fmla="*/ 222250 h 883444"/>
              <a:gd name="connsiteX2" fmla="*/ 290512 w 919162"/>
              <a:gd name="connsiteY2" fmla="*/ 822325 h 883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9162" h="883444">
                <a:moveTo>
                  <a:pt x="919162" y="488950"/>
                </a:moveTo>
                <a:cubicBezTo>
                  <a:pt x="350837" y="883444"/>
                  <a:pt x="0" y="0"/>
                  <a:pt x="481012" y="222250"/>
                </a:cubicBezTo>
                <a:cubicBezTo>
                  <a:pt x="714375" y="349250"/>
                  <a:pt x="290512" y="822325"/>
                  <a:pt x="290512" y="822325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68445" y="2710423"/>
            <a:ext cx="795411" cy="492443"/>
          </a:xfrm>
          <a:prstGeom prst="rect">
            <a:avLst/>
          </a:prstGeom>
          <a:solidFill>
            <a:srgbClr val="0000CC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600" dirty="0" smtClean="0"/>
              <a:t>97%</a:t>
            </a:r>
            <a:endParaRPr lang="en-US" sz="2600" dirty="0"/>
          </a:p>
        </p:txBody>
      </p:sp>
      <p:pic>
        <p:nvPicPr>
          <p:cNvPr id="42" name="Content Placeholder 41" descr="PopPicture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67200" y="1638300"/>
            <a:ext cx="3445644" cy="3472494"/>
          </a:xfrm>
        </p:spPr>
      </p:pic>
      <p:sp>
        <p:nvSpPr>
          <p:cNvPr id="19" name="TextBox 18"/>
          <p:cNvSpPr txBox="1"/>
          <p:nvPr/>
        </p:nvSpPr>
        <p:spPr>
          <a:xfrm>
            <a:off x="451797" y="3692664"/>
            <a:ext cx="2948628" cy="707886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* </a:t>
            </a:r>
            <a:r>
              <a:rPr lang="en-US" sz="2000" dirty="0" smtClean="0">
                <a:latin typeface="+mn-lt"/>
              </a:rPr>
              <a:t>IBD: Identical by descent</a:t>
            </a:r>
          </a:p>
          <a:p>
            <a:r>
              <a:rPr lang="en-US" sz="2000" dirty="0" smtClean="0">
                <a:latin typeface="+mn-lt"/>
              </a:rPr>
              <a:t>=related without mutation</a:t>
            </a:r>
            <a:endParaRPr lang="en-US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31" grpId="0"/>
      <p:bldP spid="32" grpId="0" uiExpand="1" build="p" bldLvl="2"/>
      <p:bldP spid="36" grpId="0" animBg="1"/>
      <p:bldP spid="38" grpId="0"/>
      <p:bldP spid="39" grpId="0" animBg="1"/>
      <p:bldP spid="40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120" y="205978"/>
            <a:ext cx="8229600" cy="857250"/>
          </a:xfrm>
        </p:spPr>
        <p:txBody>
          <a:bodyPr/>
          <a:lstStyle/>
          <a:p>
            <a:r>
              <a:rPr lang="en-US" dirty="0" smtClean="0"/>
              <a:t>Influential difference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Autosomal</a:t>
            </a:r>
            <a:r>
              <a:rPr lang="en-US" dirty="0" smtClean="0"/>
              <a:t> STR allele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A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959644"/>
          </a:xfrm>
        </p:spPr>
        <p:txBody>
          <a:bodyPr/>
          <a:lstStyle/>
          <a:p>
            <a:r>
              <a:rPr lang="en-US" sz="2000" u="wavy" dirty="0" smtClean="0">
                <a:uFill>
                  <a:solidFill>
                    <a:schemeClr val="tx1">
                      <a:lumMod val="75000"/>
                    </a:schemeClr>
                  </a:solidFill>
                </a:uFill>
              </a:rPr>
              <a:t>Many</a:t>
            </a:r>
            <a:r>
              <a:rPr lang="en-US" sz="2000" dirty="0" smtClean="0"/>
              <a:t> IBD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A</a:t>
            </a:r>
            <a:r>
              <a:rPr lang="en-US" sz="2000" dirty="0" smtClean="0"/>
              <a:t> families</a:t>
            </a:r>
          </a:p>
          <a:p>
            <a:r>
              <a:rPr lang="en-US" sz="2000" u="wavy" dirty="0" smtClean="0">
                <a:uFill>
                  <a:solidFill>
                    <a:schemeClr val="tx1">
                      <a:lumMod val="75000"/>
                    </a:schemeClr>
                  </a:solidFill>
                </a:uFill>
              </a:rPr>
              <a:t>5%</a:t>
            </a:r>
            <a:r>
              <a:rPr lang="en-US" sz="2000" dirty="0" smtClean="0"/>
              <a:t> of matching is IBD</a:t>
            </a:r>
          </a:p>
          <a:p>
            <a:r>
              <a:rPr lang="en-US" sz="2000" dirty="0" smtClean="0"/>
              <a:t>Convergent mutation </a:t>
            </a:r>
            <a:r>
              <a:rPr lang="en-US" sz="2000" u="wavy" dirty="0" smtClean="0">
                <a:uFill>
                  <a:solidFill>
                    <a:schemeClr val="tx1">
                      <a:lumMod val="75000"/>
                    </a:schemeClr>
                  </a:solidFill>
                </a:uFill>
              </a:rPr>
              <a:t>common</a:t>
            </a:r>
            <a:endParaRPr lang="en-US" sz="2000" dirty="0" smtClean="0"/>
          </a:p>
          <a:p>
            <a:pPr marL="228600" indent="-228600"/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 Y haplotype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T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988219"/>
          </a:xfrm>
        </p:spPr>
        <p:txBody>
          <a:bodyPr/>
          <a:lstStyle/>
          <a:p>
            <a:pPr marL="228600" indent="-228600"/>
            <a:r>
              <a:rPr lang="en-US" sz="2000" u="wavy" dirty="0" smtClean="0">
                <a:uFill>
                  <a:solidFill>
                    <a:schemeClr val="tx1">
                      <a:lumMod val="75000"/>
                    </a:schemeClr>
                  </a:solidFill>
                </a:uFill>
              </a:rPr>
              <a:t>One</a:t>
            </a:r>
            <a:r>
              <a:rPr lang="en-US" sz="2000" dirty="0" smtClean="0"/>
              <a:t> dominant IBD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 smtClean="0"/>
              <a:t> family</a:t>
            </a:r>
          </a:p>
          <a:p>
            <a:pPr marL="228600" indent="-228600"/>
            <a:r>
              <a:rPr lang="en-US" sz="2000" u="wavy" dirty="0" smtClean="0">
                <a:uFill>
                  <a:solidFill>
                    <a:schemeClr val="tx1">
                      <a:lumMod val="75000"/>
                    </a:schemeClr>
                  </a:solidFill>
                </a:uFill>
              </a:rPr>
              <a:t>97%</a:t>
            </a:r>
            <a:r>
              <a:rPr lang="en-US" sz="2000" dirty="0" smtClean="0"/>
              <a:t> of matching is IBD</a:t>
            </a:r>
          </a:p>
          <a:p>
            <a:pPr marL="228600" indent="-228600"/>
            <a:r>
              <a:rPr lang="en-US" sz="2000" dirty="0" smtClean="0"/>
              <a:t>Convergent mutation </a:t>
            </a:r>
            <a:r>
              <a:rPr lang="en-US" sz="2000" u="wavy" dirty="0" smtClean="0">
                <a:uFill>
                  <a:solidFill>
                    <a:schemeClr val="tx1">
                      <a:lumMod val="75000"/>
                    </a:schemeClr>
                  </a:solidFill>
                </a:uFill>
              </a:rPr>
              <a:t>insignificant</a:t>
            </a:r>
            <a:endParaRPr lang="en-US" sz="2000" dirty="0" smtClean="0"/>
          </a:p>
        </p:txBody>
      </p:sp>
      <p:pic>
        <p:nvPicPr>
          <p:cNvPr id="7" name="Picture 6" descr="PopPicture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750153"/>
            <a:ext cx="2614613" cy="2634986"/>
          </a:xfrm>
          <a:prstGeom prst="rect">
            <a:avLst/>
          </a:prstGeom>
        </p:spPr>
      </p:pic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1095473" y="3680455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1129018" y="3378038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1295498" y="3378038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1395510" y="3680455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1295498" y="3073237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1461978" y="3073237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1571995" y="337803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700948" y="441673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H="1">
            <a:off x="734493" y="4114321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900973" y="4114321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1000985" y="441673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flipH="1">
            <a:off x="577232" y="3809520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43712" y="3809520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519973" y="4120029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2914639" y="441673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2948184" y="4114321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3114664" y="4114321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3214676" y="441673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3114664" y="3809520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3281144" y="3809520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ectangle 34"/>
          <p:cNvSpPr>
            <a:spLocks noChangeAspect="1"/>
          </p:cNvSpPr>
          <p:nvPr/>
        </p:nvSpPr>
        <p:spPr bwMode="auto">
          <a:xfrm>
            <a:off x="3391161" y="4114321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 bwMode="auto">
          <a:xfrm>
            <a:off x="3407018" y="4120028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ectangle 36"/>
          <p:cNvSpPr>
            <a:spLocks noChangeAspect="1"/>
          </p:cNvSpPr>
          <p:nvPr/>
        </p:nvSpPr>
        <p:spPr bwMode="auto">
          <a:xfrm>
            <a:off x="3495664" y="4418167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 bwMode="auto">
          <a:xfrm>
            <a:off x="1447898" y="3762845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Rectangle 38"/>
          <p:cNvSpPr>
            <a:spLocks noChangeAspect="1"/>
          </p:cNvSpPr>
          <p:nvPr/>
        </p:nvSpPr>
        <p:spPr bwMode="auto">
          <a:xfrm>
            <a:off x="1557915" y="4067646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Rectangle 39"/>
          <p:cNvSpPr>
            <a:spLocks noChangeAspect="1"/>
          </p:cNvSpPr>
          <p:nvPr/>
        </p:nvSpPr>
        <p:spPr bwMode="auto">
          <a:xfrm>
            <a:off x="3315288" y="3448049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>
            <a:off x="3348833" y="3145632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3515313" y="3145632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Rectangle 42"/>
          <p:cNvSpPr>
            <a:spLocks noChangeAspect="1"/>
          </p:cNvSpPr>
          <p:nvPr/>
        </p:nvSpPr>
        <p:spPr bwMode="auto">
          <a:xfrm>
            <a:off x="3615325" y="3448049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 bwMode="auto">
          <a:xfrm flipH="1">
            <a:off x="3515313" y="2840831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>
            <a:off x="3681793" y="2840831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Rectangle 45"/>
          <p:cNvSpPr>
            <a:spLocks noChangeAspect="1"/>
          </p:cNvSpPr>
          <p:nvPr/>
        </p:nvSpPr>
        <p:spPr bwMode="auto">
          <a:xfrm>
            <a:off x="3791810" y="3145632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Rectangle 46"/>
          <p:cNvSpPr>
            <a:spLocks noChangeAspect="1"/>
          </p:cNvSpPr>
          <p:nvPr/>
        </p:nvSpPr>
        <p:spPr bwMode="auto">
          <a:xfrm>
            <a:off x="2714614" y="3539489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 bwMode="auto">
          <a:xfrm flipH="1">
            <a:off x="2748159" y="3237072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/>
          <p:nvPr/>
        </p:nvCxnSpPr>
        <p:spPr bwMode="auto">
          <a:xfrm>
            <a:off x="2914639" y="3237072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Rectangle 49"/>
          <p:cNvSpPr>
            <a:spLocks noChangeAspect="1"/>
          </p:cNvSpPr>
          <p:nvPr/>
        </p:nvSpPr>
        <p:spPr bwMode="auto">
          <a:xfrm>
            <a:off x="3014651" y="3539489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1" name="Straight Arrow Connector 50"/>
          <p:cNvCxnSpPr/>
          <p:nvPr/>
        </p:nvCxnSpPr>
        <p:spPr bwMode="auto">
          <a:xfrm flipH="1">
            <a:off x="2590898" y="2932271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>
            <a:off x="2757378" y="2932271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>
            <a:spLocks noChangeAspect="1"/>
          </p:cNvSpPr>
          <p:nvPr/>
        </p:nvSpPr>
        <p:spPr bwMode="auto">
          <a:xfrm>
            <a:off x="2533639" y="3242780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Rectangle 53"/>
          <p:cNvSpPr>
            <a:spLocks noChangeAspect="1"/>
          </p:cNvSpPr>
          <p:nvPr/>
        </p:nvSpPr>
        <p:spPr bwMode="auto">
          <a:xfrm>
            <a:off x="1858126" y="4088131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 bwMode="auto">
          <a:xfrm flipH="1">
            <a:off x="1891671" y="3785714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Straight Arrow Connector 55"/>
          <p:cNvCxnSpPr/>
          <p:nvPr/>
        </p:nvCxnSpPr>
        <p:spPr bwMode="auto">
          <a:xfrm>
            <a:off x="2058151" y="3785714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Rectangle 56"/>
          <p:cNvSpPr>
            <a:spLocks noChangeAspect="1"/>
          </p:cNvSpPr>
          <p:nvPr/>
        </p:nvSpPr>
        <p:spPr bwMode="auto">
          <a:xfrm>
            <a:off x="2158163" y="4088131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 bwMode="auto">
          <a:xfrm flipH="1">
            <a:off x="2058151" y="3480913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>
            <a:off x="2224631" y="3480913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Rectangle 59"/>
          <p:cNvSpPr>
            <a:spLocks noChangeAspect="1"/>
          </p:cNvSpPr>
          <p:nvPr/>
        </p:nvSpPr>
        <p:spPr bwMode="auto">
          <a:xfrm>
            <a:off x="2334648" y="3785714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>
            <a:off x="2350505" y="3791421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Rectangle 61"/>
          <p:cNvSpPr>
            <a:spLocks noChangeAspect="1"/>
          </p:cNvSpPr>
          <p:nvPr/>
        </p:nvSpPr>
        <p:spPr bwMode="auto">
          <a:xfrm>
            <a:off x="2439151" y="4089560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3" name="Straight Arrow Connector 62"/>
          <p:cNvCxnSpPr/>
          <p:nvPr/>
        </p:nvCxnSpPr>
        <p:spPr bwMode="auto">
          <a:xfrm>
            <a:off x="3667713" y="3530439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Rectangle 63"/>
          <p:cNvSpPr>
            <a:spLocks noChangeAspect="1"/>
          </p:cNvSpPr>
          <p:nvPr/>
        </p:nvSpPr>
        <p:spPr bwMode="auto">
          <a:xfrm>
            <a:off x="3777730" y="3835240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5" name="Rectangle 64"/>
          <p:cNvSpPr>
            <a:spLocks noChangeAspect="1"/>
          </p:cNvSpPr>
          <p:nvPr/>
        </p:nvSpPr>
        <p:spPr bwMode="auto">
          <a:xfrm>
            <a:off x="257175" y="328659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6" name="Straight Arrow Connector 65"/>
          <p:cNvCxnSpPr/>
          <p:nvPr/>
        </p:nvCxnSpPr>
        <p:spPr bwMode="auto">
          <a:xfrm flipH="1">
            <a:off x="290720" y="2984181"/>
            <a:ext cx="166480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/>
          <p:nvPr/>
        </p:nvCxnSpPr>
        <p:spPr bwMode="auto">
          <a:xfrm>
            <a:off x="457200" y="2984181"/>
            <a:ext cx="157261" cy="304801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8" name="Rectangle 67"/>
          <p:cNvSpPr>
            <a:spLocks noChangeAspect="1"/>
          </p:cNvSpPr>
          <p:nvPr/>
        </p:nvSpPr>
        <p:spPr bwMode="auto">
          <a:xfrm>
            <a:off x="557212" y="328659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9" name="Rectangle 68"/>
          <p:cNvSpPr>
            <a:spLocks noChangeAspect="1"/>
          </p:cNvSpPr>
          <p:nvPr/>
        </p:nvSpPr>
        <p:spPr bwMode="auto">
          <a:xfrm>
            <a:off x="409956" y="3286598"/>
            <a:ext cx="94488" cy="91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0" name="Straight Arrow Connector 69"/>
          <p:cNvCxnSpPr>
            <a:endCxn id="69" idx="0"/>
          </p:cNvCxnSpPr>
          <p:nvPr/>
        </p:nvCxnSpPr>
        <p:spPr bwMode="auto">
          <a:xfrm>
            <a:off x="457200" y="2984181"/>
            <a:ext cx="0" cy="302417"/>
          </a:xfrm>
          <a:prstGeom prst="straightConnector1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77" name="Group 76"/>
          <p:cNvGrpSpPr/>
          <p:nvPr/>
        </p:nvGrpSpPr>
        <p:grpSpPr>
          <a:xfrm>
            <a:off x="4060057" y="2840833"/>
            <a:ext cx="892943" cy="1026317"/>
            <a:chOff x="4060057" y="2840833"/>
            <a:chExt cx="892943" cy="1026317"/>
          </a:xfrm>
        </p:grpSpPr>
        <p:cxnSp>
          <p:nvCxnSpPr>
            <p:cNvPr id="72" name="Straight Arrow Connector 71"/>
            <p:cNvCxnSpPr/>
            <p:nvPr/>
          </p:nvCxnSpPr>
          <p:spPr bwMode="auto">
            <a:xfrm>
              <a:off x="4169595" y="2847978"/>
              <a:ext cx="0" cy="1019172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 rot="5400000">
              <a:off x="4181501" y="2719389"/>
              <a:ext cx="0" cy="242887"/>
            </a:xfrm>
            <a:prstGeom prst="line">
              <a:avLst/>
            </a:prstGeom>
            <a:noFill/>
            <a:ln w="19050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 rot="5400000">
              <a:off x="4181501" y="3745706"/>
              <a:ext cx="0" cy="242887"/>
            </a:xfrm>
            <a:prstGeom prst="line">
              <a:avLst/>
            </a:prstGeom>
            <a:noFill/>
            <a:ln w="19050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TextBox 74"/>
            <p:cNvSpPr txBox="1"/>
            <p:nvPr/>
          </p:nvSpPr>
          <p:spPr>
            <a:xfrm>
              <a:off x="4114800" y="2952750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n-lt"/>
                </a:rPr>
                <a:t>10000 years</a:t>
              </a:r>
              <a:endPara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Thinking about theta – </a:t>
            </a:r>
            <a:r>
              <a:rPr lang="el-GR" sz="3600" dirty="0" smtClean="0"/>
              <a:t>θ</a:t>
            </a:r>
            <a:r>
              <a:rPr lang="en-US" sz="3600" dirty="0" smtClean="0"/>
              <a:t>=Pr(IBD match)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23950"/>
            <a:ext cx="7772400" cy="3086100"/>
          </a:xfrm>
        </p:spPr>
        <p:txBody>
          <a:bodyPr/>
          <a:lstStyle/>
          <a:p>
            <a:pPr>
              <a:spcBef>
                <a:spcPts val="0"/>
              </a:spcBef>
              <a:tabLst>
                <a:tab pos="2979738" algn="r"/>
                <a:tab pos="3082925" algn="l"/>
              </a:tabLst>
            </a:pPr>
            <a:r>
              <a:rPr lang="en-US" sz="2000" dirty="0" smtClean="0"/>
              <a:t>For Y, recall: 	1/25000 =	Pr(random match | new type T)</a:t>
            </a:r>
          </a:p>
          <a:p>
            <a:pPr>
              <a:spcBef>
                <a:spcPts val="0"/>
              </a:spcBef>
              <a:tabLst>
                <a:tab pos="2979738" algn="r"/>
                <a:tab pos="3082925" algn="l"/>
              </a:tabLst>
            </a:pPr>
            <a:r>
              <a:rPr lang="en-US" sz="2000" dirty="0" smtClean="0"/>
              <a:t> 	1/8800 =	Pr(random match) = average Pr(T|T)</a:t>
            </a:r>
          </a:p>
          <a:p>
            <a:pPr>
              <a:spcBef>
                <a:spcPts val="0"/>
              </a:spcBef>
              <a:tabLst>
                <a:tab pos="2979738" algn="r"/>
                <a:tab pos="3082925" algn="l"/>
              </a:tabLst>
            </a:pPr>
            <a:r>
              <a:rPr lang="en-US" sz="2000" dirty="0" smtClean="0"/>
              <a:t> 	97% =	Pr(IBD|IBS)</a:t>
            </a:r>
          </a:p>
          <a:p>
            <a:pPr>
              <a:tabLst>
                <a:tab pos="2979738" algn="r"/>
                <a:tab pos="3082925" algn="l"/>
              </a:tabLst>
            </a:pPr>
            <a:r>
              <a:rPr lang="en-US" sz="2000" dirty="0" smtClean="0"/>
              <a:t>Therefore	</a:t>
            </a:r>
            <a:r>
              <a:rPr lang="el-GR" sz="2000" dirty="0" smtClean="0"/>
              <a:t>θ</a:t>
            </a:r>
            <a:r>
              <a:rPr lang="en-US" sz="2000" dirty="0" smtClean="0"/>
              <a:t> =	97% /8800 = 1/9000.</a:t>
            </a:r>
          </a:p>
          <a:p>
            <a:pPr>
              <a:tabLst>
                <a:tab pos="2979738" algn="r"/>
                <a:tab pos="3082925" algn="l"/>
              </a:tabLst>
            </a:pPr>
            <a:r>
              <a:rPr lang="en-US" sz="2000" dirty="0" err="1" smtClean="0"/>
              <a:t>Autosomal</a:t>
            </a:r>
            <a:r>
              <a:rPr lang="en-US" sz="2000" dirty="0" smtClean="0"/>
              <a:t>:	Pr(A|A) =	Pr(non-IBD match) + Pr(IBD match)</a:t>
            </a:r>
          </a:p>
          <a:p>
            <a:pPr>
              <a:tabLst>
                <a:tab pos="2979738" algn="r"/>
                <a:tab pos="3082925" algn="l"/>
              </a:tabLst>
            </a:pPr>
            <a:r>
              <a:rPr lang="en-US" sz="2000" dirty="0" smtClean="0"/>
              <a:t> 	=	</a:t>
            </a:r>
            <a:r>
              <a:rPr lang="en-US" sz="2000" i="1" dirty="0" err="1" smtClean="0"/>
              <a:t>p</a:t>
            </a:r>
            <a:r>
              <a:rPr lang="en-US" sz="2000" i="1" baseline="-25000" dirty="0" err="1" smtClean="0"/>
              <a:t>A</a:t>
            </a:r>
            <a:r>
              <a:rPr lang="en-US" sz="2000" dirty="0" smtClean="0"/>
              <a:t> (1- </a:t>
            </a:r>
            <a:r>
              <a:rPr lang="el-GR" sz="2000" dirty="0" smtClean="0"/>
              <a:t>θ</a:t>
            </a:r>
            <a:r>
              <a:rPr lang="en-US" sz="2000" dirty="0" smtClean="0"/>
              <a:t>)                    + </a:t>
            </a:r>
            <a:r>
              <a:rPr lang="el-GR" sz="2000" dirty="0" smtClean="0"/>
              <a:t>θ</a:t>
            </a:r>
            <a:r>
              <a:rPr lang="en-US" sz="2000" dirty="0" smtClean="0"/>
              <a:t>.</a:t>
            </a:r>
          </a:p>
          <a:p>
            <a:pPr>
              <a:tabLst>
                <a:tab pos="2979738" algn="r"/>
                <a:tab pos="3082925" algn="l"/>
              </a:tabLst>
            </a:pPr>
            <a:r>
              <a:rPr lang="en-US" sz="2000" dirty="0" smtClean="0"/>
              <a:t>Y:	Pr(T|T) =	</a:t>
            </a:r>
            <a:r>
              <a:rPr lang="en-US" sz="2000" i="1" dirty="0" err="1" smtClean="0"/>
              <a:t>p</a:t>
            </a:r>
            <a:r>
              <a:rPr lang="en-US" sz="2000" i="1" baseline="-25000" dirty="0" err="1" smtClean="0"/>
              <a:t>T</a:t>
            </a:r>
            <a:r>
              <a:rPr lang="en-US" sz="2000" dirty="0" smtClean="0"/>
              <a:t> (1- </a:t>
            </a:r>
            <a:r>
              <a:rPr lang="el-GR" sz="2000" dirty="0" smtClean="0"/>
              <a:t>θ</a:t>
            </a:r>
            <a:r>
              <a:rPr lang="en-US" sz="2000" dirty="0" smtClean="0"/>
              <a:t>)                    + </a:t>
            </a:r>
            <a:r>
              <a:rPr lang="el-GR" sz="2000" dirty="0" smtClean="0"/>
              <a:t>θ</a:t>
            </a:r>
            <a:r>
              <a:rPr lang="en-US" sz="2000" dirty="0" smtClean="0"/>
              <a:t>?</a:t>
            </a:r>
          </a:p>
          <a:p>
            <a:pPr>
              <a:tabLst>
                <a:tab pos="2979738" algn="r"/>
                <a:tab pos="3082925" algn="l"/>
              </a:tabLst>
            </a:pPr>
            <a:r>
              <a:rPr lang="en-US" sz="2000" dirty="0" smtClean="0"/>
              <a:t>	1/25000 =	</a:t>
            </a:r>
            <a:r>
              <a:rPr lang="en-US" sz="2000" i="1" dirty="0" err="1" smtClean="0"/>
              <a:t>p</a:t>
            </a:r>
            <a:r>
              <a:rPr lang="en-US" sz="2000" i="1" baseline="-25000" dirty="0" err="1" smtClean="0"/>
              <a:t>T</a:t>
            </a:r>
            <a:r>
              <a:rPr lang="en-US" sz="2000" dirty="0" smtClean="0"/>
              <a:t> (1- </a:t>
            </a:r>
            <a:r>
              <a:rPr lang="el-GR" sz="2000" dirty="0" smtClean="0"/>
              <a:t>θ</a:t>
            </a:r>
            <a:r>
              <a:rPr lang="en-US" sz="2000" dirty="0" smtClean="0"/>
              <a:t>)                    + 1/9000? </a:t>
            </a:r>
          </a:p>
          <a:p>
            <a:pPr>
              <a:tabLst>
                <a:tab pos="2979738" algn="r"/>
                <a:tab pos="3082925" algn="l"/>
              </a:tabLst>
            </a:pPr>
            <a:r>
              <a:rPr lang="en-US" sz="2000" dirty="0" smtClean="0"/>
              <a:t>Requires 	</a:t>
            </a:r>
            <a:r>
              <a:rPr lang="en-US" sz="2000" i="1" dirty="0" err="1" smtClean="0"/>
              <a:t>p</a:t>
            </a:r>
            <a:r>
              <a:rPr lang="en-US" sz="2000" i="1" baseline="-25000" dirty="0" err="1" smtClean="0"/>
              <a:t>T</a:t>
            </a:r>
            <a:r>
              <a:rPr lang="en-US" sz="2000" dirty="0" smtClean="0"/>
              <a:t> &lt;	0.  Meaning? Not a probability!</a:t>
            </a:r>
          </a:p>
          <a:p>
            <a:pPr lvl="5">
              <a:buNone/>
              <a:tabLst>
                <a:tab pos="2566988" algn="r"/>
                <a:tab pos="2684463" algn="l"/>
              </a:tabLst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90911" y="2044184"/>
            <a:ext cx="1720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5% refinement</a:t>
            </a:r>
            <a:endParaRPr lang="en-US" sz="2000" dirty="0">
              <a:latin typeface="+mn-lt"/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5629856" y="2278608"/>
            <a:ext cx="2693307" cy="923925"/>
          </a:xfrm>
          <a:custGeom>
            <a:avLst/>
            <a:gdLst>
              <a:gd name="connsiteX0" fmla="*/ 2338873 w 2688771"/>
              <a:gd name="connsiteY0" fmla="*/ 0 h 1069910"/>
              <a:gd name="connsiteX1" fmla="*/ 845975 w 2688771"/>
              <a:gd name="connsiteY1" fmla="*/ 1035698 h 1069910"/>
              <a:gd name="connsiteX2" fmla="*/ 248816 w 2688771"/>
              <a:gd name="connsiteY2" fmla="*/ 205273 h 1069910"/>
              <a:gd name="connsiteX3" fmla="*/ 2338873 w 2688771"/>
              <a:gd name="connsiteY3" fmla="*/ 111967 h 1069910"/>
              <a:gd name="connsiteX4" fmla="*/ 2348204 w 2688771"/>
              <a:gd name="connsiteY4" fmla="*/ 111967 h 1069910"/>
              <a:gd name="connsiteX0" fmla="*/ 2338873 w 2681773"/>
              <a:gd name="connsiteY0" fmla="*/ 0 h 1069910"/>
              <a:gd name="connsiteX1" fmla="*/ 845975 w 2681773"/>
              <a:gd name="connsiteY1" fmla="*/ 1035698 h 1069910"/>
              <a:gd name="connsiteX2" fmla="*/ 248816 w 2681773"/>
              <a:gd name="connsiteY2" fmla="*/ 205273 h 1069910"/>
              <a:gd name="connsiteX3" fmla="*/ 2338873 w 2681773"/>
              <a:gd name="connsiteY3" fmla="*/ 111967 h 1069910"/>
              <a:gd name="connsiteX4" fmla="*/ 2306216 w 2681773"/>
              <a:gd name="connsiteY4" fmla="*/ 259313 h 1069910"/>
              <a:gd name="connsiteX0" fmla="*/ 2382416 w 2681773"/>
              <a:gd name="connsiteY0" fmla="*/ 0 h 1122978"/>
              <a:gd name="connsiteX1" fmla="*/ 845975 w 2681773"/>
              <a:gd name="connsiteY1" fmla="*/ 1081185 h 1122978"/>
              <a:gd name="connsiteX2" fmla="*/ 248816 w 2681773"/>
              <a:gd name="connsiteY2" fmla="*/ 250760 h 1122978"/>
              <a:gd name="connsiteX3" fmla="*/ 2338873 w 2681773"/>
              <a:gd name="connsiteY3" fmla="*/ 157454 h 1122978"/>
              <a:gd name="connsiteX4" fmla="*/ 2306216 w 2681773"/>
              <a:gd name="connsiteY4" fmla="*/ 304800 h 1122978"/>
              <a:gd name="connsiteX0" fmla="*/ 2418443 w 2717800"/>
              <a:gd name="connsiteY0" fmla="*/ 0 h 1184793"/>
              <a:gd name="connsiteX1" fmla="*/ 665843 w 2717800"/>
              <a:gd name="connsiteY1" fmla="*/ 1143000 h 1184793"/>
              <a:gd name="connsiteX2" fmla="*/ 284843 w 2717800"/>
              <a:gd name="connsiteY2" fmla="*/ 250760 h 1184793"/>
              <a:gd name="connsiteX3" fmla="*/ 2374900 w 2717800"/>
              <a:gd name="connsiteY3" fmla="*/ 157454 h 1184793"/>
              <a:gd name="connsiteX4" fmla="*/ 2342243 w 2717800"/>
              <a:gd name="connsiteY4" fmla="*/ 304800 h 1184793"/>
              <a:gd name="connsiteX0" fmla="*/ 2266043 w 2540000"/>
              <a:gd name="connsiteY0" fmla="*/ 11858 h 1180258"/>
              <a:gd name="connsiteX1" fmla="*/ 513443 w 2540000"/>
              <a:gd name="connsiteY1" fmla="*/ 1154858 h 1180258"/>
              <a:gd name="connsiteX2" fmla="*/ 284843 w 2540000"/>
              <a:gd name="connsiteY2" fmla="*/ 164258 h 1180258"/>
              <a:gd name="connsiteX3" fmla="*/ 2222500 w 2540000"/>
              <a:gd name="connsiteY3" fmla="*/ 169312 h 1180258"/>
              <a:gd name="connsiteX4" fmla="*/ 2189843 w 2540000"/>
              <a:gd name="connsiteY4" fmla="*/ 316658 h 1180258"/>
              <a:gd name="connsiteX0" fmla="*/ 2266043 w 2540000"/>
              <a:gd name="connsiteY0" fmla="*/ 11858 h 1180258"/>
              <a:gd name="connsiteX1" fmla="*/ 513443 w 2540000"/>
              <a:gd name="connsiteY1" fmla="*/ 1154858 h 1180258"/>
              <a:gd name="connsiteX2" fmla="*/ 284843 w 2540000"/>
              <a:gd name="connsiteY2" fmla="*/ 164258 h 1180258"/>
              <a:gd name="connsiteX3" fmla="*/ 2222500 w 2540000"/>
              <a:gd name="connsiteY3" fmla="*/ 169312 h 1180258"/>
              <a:gd name="connsiteX4" fmla="*/ 2189843 w 2540000"/>
              <a:gd name="connsiteY4" fmla="*/ 316658 h 1180258"/>
              <a:gd name="connsiteX0" fmla="*/ 2387600 w 2661557"/>
              <a:gd name="connsiteY0" fmla="*/ 16091 h 1209891"/>
              <a:gd name="connsiteX1" fmla="*/ 330200 w 2661557"/>
              <a:gd name="connsiteY1" fmla="*/ 1184491 h 1209891"/>
              <a:gd name="connsiteX2" fmla="*/ 406400 w 2661557"/>
              <a:gd name="connsiteY2" fmla="*/ 168491 h 1209891"/>
              <a:gd name="connsiteX3" fmla="*/ 2344057 w 2661557"/>
              <a:gd name="connsiteY3" fmla="*/ 173545 h 1209891"/>
              <a:gd name="connsiteX4" fmla="*/ 2311400 w 2661557"/>
              <a:gd name="connsiteY4" fmla="*/ 320891 h 1209891"/>
              <a:gd name="connsiteX0" fmla="*/ 2393042 w 2679699"/>
              <a:gd name="connsiteY0" fmla="*/ 105446 h 1299246"/>
              <a:gd name="connsiteX1" fmla="*/ 335642 w 2679699"/>
              <a:gd name="connsiteY1" fmla="*/ 1273846 h 1299246"/>
              <a:gd name="connsiteX2" fmla="*/ 335643 w 2679699"/>
              <a:gd name="connsiteY2" fmla="*/ 168491 h 1299246"/>
              <a:gd name="connsiteX3" fmla="*/ 2349499 w 2679699"/>
              <a:gd name="connsiteY3" fmla="*/ 262900 h 1299246"/>
              <a:gd name="connsiteX4" fmla="*/ 2316842 w 2679699"/>
              <a:gd name="connsiteY4" fmla="*/ 410246 h 1299246"/>
              <a:gd name="connsiteX0" fmla="*/ 2393042 w 2679699"/>
              <a:gd name="connsiteY0" fmla="*/ 126613 h 1447414"/>
              <a:gd name="connsiteX1" fmla="*/ 335643 w 2679699"/>
              <a:gd name="connsiteY1" fmla="*/ 1422014 h 1447414"/>
              <a:gd name="connsiteX2" fmla="*/ 335643 w 2679699"/>
              <a:gd name="connsiteY2" fmla="*/ 189658 h 1447414"/>
              <a:gd name="connsiteX3" fmla="*/ 2349499 w 2679699"/>
              <a:gd name="connsiteY3" fmla="*/ 284067 h 1447414"/>
              <a:gd name="connsiteX4" fmla="*/ 2316842 w 2679699"/>
              <a:gd name="connsiteY4" fmla="*/ 431413 h 1447414"/>
              <a:gd name="connsiteX0" fmla="*/ 2393042 w 2679699"/>
              <a:gd name="connsiteY0" fmla="*/ 126613 h 1447414"/>
              <a:gd name="connsiteX1" fmla="*/ 335643 w 2679699"/>
              <a:gd name="connsiteY1" fmla="*/ 1422014 h 1447414"/>
              <a:gd name="connsiteX2" fmla="*/ 335643 w 2679699"/>
              <a:gd name="connsiteY2" fmla="*/ 189658 h 1447414"/>
              <a:gd name="connsiteX3" fmla="*/ 2349499 w 2679699"/>
              <a:gd name="connsiteY3" fmla="*/ 284067 h 1447414"/>
              <a:gd name="connsiteX4" fmla="*/ 2316842 w 2679699"/>
              <a:gd name="connsiteY4" fmla="*/ 431413 h 1447414"/>
              <a:gd name="connsiteX0" fmla="*/ 2393042 w 2679699"/>
              <a:gd name="connsiteY0" fmla="*/ 126613 h 1487717"/>
              <a:gd name="connsiteX1" fmla="*/ 335643 w 2679699"/>
              <a:gd name="connsiteY1" fmla="*/ 1422014 h 1487717"/>
              <a:gd name="connsiteX2" fmla="*/ 335643 w 2679699"/>
              <a:gd name="connsiteY2" fmla="*/ 189658 h 1487717"/>
              <a:gd name="connsiteX3" fmla="*/ 2349499 w 2679699"/>
              <a:gd name="connsiteY3" fmla="*/ 284067 h 1487717"/>
              <a:gd name="connsiteX4" fmla="*/ 2316842 w 2679699"/>
              <a:gd name="connsiteY4" fmla="*/ 431413 h 1487717"/>
              <a:gd name="connsiteX0" fmla="*/ 2465613 w 2752270"/>
              <a:gd name="connsiteY0" fmla="*/ 88513 h 1221017"/>
              <a:gd name="connsiteX1" fmla="*/ 332014 w 2752270"/>
              <a:gd name="connsiteY1" fmla="*/ 1155314 h 1221017"/>
              <a:gd name="connsiteX2" fmla="*/ 408214 w 2752270"/>
              <a:gd name="connsiteY2" fmla="*/ 151558 h 1221017"/>
              <a:gd name="connsiteX3" fmla="*/ 2422070 w 2752270"/>
              <a:gd name="connsiteY3" fmla="*/ 245967 h 1221017"/>
              <a:gd name="connsiteX4" fmla="*/ 2389413 w 2752270"/>
              <a:gd name="connsiteY4" fmla="*/ 393313 h 1221017"/>
              <a:gd name="connsiteX0" fmla="*/ 2393042 w 2679699"/>
              <a:gd name="connsiteY0" fmla="*/ 63113 h 1043217"/>
              <a:gd name="connsiteX1" fmla="*/ 335643 w 2679699"/>
              <a:gd name="connsiteY1" fmla="*/ 977514 h 1043217"/>
              <a:gd name="connsiteX2" fmla="*/ 335643 w 2679699"/>
              <a:gd name="connsiteY2" fmla="*/ 126158 h 1043217"/>
              <a:gd name="connsiteX3" fmla="*/ 2349499 w 2679699"/>
              <a:gd name="connsiteY3" fmla="*/ 220567 h 1043217"/>
              <a:gd name="connsiteX4" fmla="*/ 2316842 w 2679699"/>
              <a:gd name="connsiteY4" fmla="*/ 367913 h 1043217"/>
              <a:gd name="connsiteX0" fmla="*/ 2389413 w 2663370"/>
              <a:gd name="connsiteY0" fmla="*/ 0 h 980104"/>
              <a:gd name="connsiteX1" fmla="*/ 332014 w 2663370"/>
              <a:gd name="connsiteY1" fmla="*/ 914401 h 980104"/>
              <a:gd name="connsiteX2" fmla="*/ 408214 w 2663370"/>
              <a:gd name="connsiteY2" fmla="*/ 152401 h 980104"/>
              <a:gd name="connsiteX3" fmla="*/ 2345870 w 2663370"/>
              <a:gd name="connsiteY3" fmla="*/ 157454 h 980104"/>
              <a:gd name="connsiteX4" fmla="*/ 2313213 w 2663370"/>
              <a:gd name="connsiteY4" fmla="*/ 304800 h 980104"/>
              <a:gd name="connsiteX0" fmla="*/ 2389413 w 2663370"/>
              <a:gd name="connsiteY0" fmla="*/ 0 h 980104"/>
              <a:gd name="connsiteX1" fmla="*/ 332014 w 2663370"/>
              <a:gd name="connsiteY1" fmla="*/ 914401 h 980104"/>
              <a:gd name="connsiteX2" fmla="*/ 408214 w 2663370"/>
              <a:gd name="connsiteY2" fmla="*/ 152401 h 980104"/>
              <a:gd name="connsiteX3" fmla="*/ 2345870 w 2663370"/>
              <a:gd name="connsiteY3" fmla="*/ 157454 h 980104"/>
              <a:gd name="connsiteX4" fmla="*/ 2313213 w 2663370"/>
              <a:gd name="connsiteY4" fmla="*/ 304800 h 980104"/>
              <a:gd name="connsiteX0" fmla="*/ 2389413 w 2663370"/>
              <a:gd name="connsiteY0" fmla="*/ 0 h 980104"/>
              <a:gd name="connsiteX1" fmla="*/ 332014 w 2663370"/>
              <a:gd name="connsiteY1" fmla="*/ 914401 h 980104"/>
              <a:gd name="connsiteX2" fmla="*/ 408214 w 2663370"/>
              <a:gd name="connsiteY2" fmla="*/ 152401 h 980104"/>
              <a:gd name="connsiteX3" fmla="*/ 2345870 w 2663370"/>
              <a:gd name="connsiteY3" fmla="*/ 157454 h 980104"/>
              <a:gd name="connsiteX4" fmla="*/ 2313213 w 2663370"/>
              <a:gd name="connsiteY4" fmla="*/ 304800 h 980104"/>
              <a:gd name="connsiteX0" fmla="*/ 2419350 w 2693307"/>
              <a:gd name="connsiteY0" fmla="*/ 0 h 923925"/>
              <a:gd name="connsiteX1" fmla="*/ 361951 w 2693307"/>
              <a:gd name="connsiteY1" fmla="*/ 914401 h 923925"/>
              <a:gd name="connsiteX2" fmla="*/ 438151 w 2693307"/>
              <a:gd name="connsiteY2" fmla="*/ 152401 h 923925"/>
              <a:gd name="connsiteX3" fmla="*/ 2375807 w 2693307"/>
              <a:gd name="connsiteY3" fmla="*/ 157454 h 923925"/>
              <a:gd name="connsiteX4" fmla="*/ 2343150 w 2693307"/>
              <a:gd name="connsiteY4" fmla="*/ 304800 h 923925"/>
              <a:gd name="connsiteX0" fmla="*/ 2419350 w 2693307"/>
              <a:gd name="connsiteY0" fmla="*/ 0 h 923925"/>
              <a:gd name="connsiteX1" fmla="*/ 361951 w 2693307"/>
              <a:gd name="connsiteY1" fmla="*/ 914401 h 923925"/>
              <a:gd name="connsiteX2" fmla="*/ 438151 w 2693307"/>
              <a:gd name="connsiteY2" fmla="*/ 152401 h 923925"/>
              <a:gd name="connsiteX3" fmla="*/ 2375807 w 2693307"/>
              <a:gd name="connsiteY3" fmla="*/ 157454 h 923925"/>
              <a:gd name="connsiteX4" fmla="*/ 2343150 w 2693307"/>
              <a:gd name="connsiteY4" fmla="*/ 30480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3307" h="923925">
                <a:moveTo>
                  <a:pt x="2419350" y="0"/>
                </a:moveTo>
                <a:cubicBezTo>
                  <a:pt x="1847072" y="500743"/>
                  <a:pt x="1959268" y="787142"/>
                  <a:pt x="361951" y="914401"/>
                </a:cubicBezTo>
                <a:cubicBezTo>
                  <a:pt x="0" y="923925"/>
                  <a:pt x="35833" y="192834"/>
                  <a:pt x="438151" y="152401"/>
                </a:cubicBezTo>
                <a:cubicBezTo>
                  <a:pt x="835707" y="69106"/>
                  <a:pt x="2058307" y="132054"/>
                  <a:pt x="2375807" y="157454"/>
                </a:cubicBezTo>
                <a:cubicBezTo>
                  <a:pt x="2693307" y="182854"/>
                  <a:pt x="2343150" y="304800"/>
                  <a:pt x="2343150" y="304800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43311" y="3105150"/>
            <a:ext cx="170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?% refinement</a:t>
            </a:r>
            <a:endParaRPr lang="en-US" sz="2000" dirty="0">
              <a:latin typeface="+mn-lt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717925" y="3153595"/>
            <a:ext cx="3368674" cy="839815"/>
          </a:xfrm>
          <a:custGeom>
            <a:avLst/>
            <a:gdLst>
              <a:gd name="connsiteX0" fmla="*/ 2338873 w 2688771"/>
              <a:gd name="connsiteY0" fmla="*/ 0 h 1069910"/>
              <a:gd name="connsiteX1" fmla="*/ 845975 w 2688771"/>
              <a:gd name="connsiteY1" fmla="*/ 1035698 h 1069910"/>
              <a:gd name="connsiteX2" fmla="*/ 248816 w 2688771"/>
              <a:gd name="connsiteY2" fmla="*/ 205273 h 1069910"/>
              <a:gd name="connsiteX3" fmla="*/ 2338873 w 2688771"/>
              <a:gd name="connsiteY3" fmla="*/ 111967 h 1069910"/>
              <a:gd name="connsiteX4" fmla="*/ 2348204 w 2688771"/>
              <a:gd name="connsiteY4" fmla="*/ 111967 h 1069910"/>
              <a:gd name="connsiteX0" fmla="*/ 2338873 w 2681773"/>
              <a:gd name="connsiteY0" fmla="*/ 0 h 1069910"/>
              <a:gd name="connsiteX1" fmla="*/ 845975 w 2681773"/>
              <a:gd name="connsiteY1" fmla="*/ 1035698 h 1069910"/>
              <a:gd name="connsiteX2" fmla="*/ 248816 w 2681773"/>
              <a:gd name="connsiteY2" fmla="*/ 205273 h 1069910"/>
              <a:gd name="connsiteX3" fmla="*/ 2338873 w 2681773"/>
              <a:gd name="connsiteY3" fmla="*/ 111967 h 1069910"/>
              <a:gd name="connsiteX4" fmla="*/ 2306216 w 2681773"/>
              <a:gd name="connsiteY4" fmla="*/ 259313 h 1069910"/>
              <a:gd name="connsiteX0" fmla="*/ 2382416 w 2681773"/>
              <a:gd name="connsiteY0" fmla="*/ 0 h 1122978"/>
              <a:gd name="connsiteX1" fmla="*/ 845975 w 2681773"/>
              <a:gd name="connsiteY1" fmla="*/ 1081185 h 1122978"/>
              <a:gd name="connsiteX2" fmla="*/ 248816 w 2681773"/>
              <a:gd name="connsiteY2" fmla="*/ 250760 h 1122978"/>
              <a:gd name="connsiteX3" fmla="*/ 2338873 w 2681773"/>
              <a:gd name="connsiteY3" fmla="*/ 157454 h 1122978"/>
              <a:gd name="connsiteX4" fmla="*/ 2306216 w 2681773"/>
              <a:gd name="connsiteY4" fmla="*/ 304800 h 1122978"/>
              <a:gd name="connsiteX0" fmla="*/ 2418443 w 2717800"/>
              <a:gd name="connsiteY0" fmla="*/ 0 h 1184793"/>
              <a:gd name="connsiteX1" fmla="*/ 665843 w 2717800"/>
              <a:gd name="connsiteY1" fmla="*/ 1143000 h 1184793"/>
              <a:gd name="connsiteX2" fmla="*/ 284843 w 2717800"/>
              <a:gd name="connsiteY2" fmla="*/ 250760 h 1184793"/>
              <a:gd name="connsiteX3" fmla="*/ 2374900 w 2717800"/>
              <a:gd name="connsiteY3" fmla="*/ 157454 h 1184793"/>
              <a:gd name="connsiteX4" fmla="*/ 2342243 w 2717800"/>
              <a:gd name="connsiteY4" fmla="*/ 304800 h 1184793"/>
              <a:gd name="connsiteX0" fmla="*/ 2266043 w 2540000"/>
              <a:gd name="connsiteY0" fmla="*/ 11858 h 1180258"/>
              <a:gd name="connsiteX1" fmla="*/ 513443 w 2540000"/>
              <a:gd name="connsiteY1" fmla="*/ 1154858 h 1180258"/>
              <a:gd name="connsiteX2" fmla="*/ 284843 w 2540000"/>
              <a:gd name="connsiteY2" fmla="*/ 164258 h 1180258"/>
              <a:gd name="connsiteX3" fmla="*/ 2222500 w 2540000"/>
              <a:gd name="connsiteY3" fmla="*/ 169312 h 1180258"/>
              <a:gd name="connsiteX4" fmla="*/ 2189843 w 2540000"/>
              <a:gd name="connsiteY4" fmla="*/ 316658 h 1180258"/>
              <a:gd name="connsiteX0" fmla="*/ 2266043 w 2540000"/>
              <a:gd name="connsiteY0" fmla="*/ 11858 h 1180258"/>
              <a:gd name="connsiteX1" fmla="*/ 513443 w 2540000"/>
              <a:gd name="connsiteY1" fmla="*/ 1154858 h 1180258"/>
              <a:gd name="connsiteX2" fmla="*/ 284843 w 2540000"/>
              <a:gd name="connsiteY2" fmla="*/ 164258 h 1180258"/>
              <a:gd name="connsiteX3" fmla="*/ 2222500 w 2540000"/>
              <a:gd name="connsiteY3" fmla="*/ 169312 h 1180258"/>
              <a:gd name="connsiteX4" fmla="*/ 2189843 w 2540000"/>
              <a:gd name="connsiteY4" fmla="*/ 316658 h 1180258"/>
              <a:gd name="connsiteX0" fmla="*/ 2387600 w 2661557"/>
              <a:gd name="connsiteY0" fmla="*/ 16091 h 1209891"/>
              <a:gd name="connsiteX1" fmla="*/ 330200 w 2661557"/>
              <a:gd name="connsiteY1" fmla="*/ 1184491 h 1209891"/>
              <a:gd name="connsiteX2" fmla="*/ 406400 w 2661557"/>
              <a:gd name="connsiteY2" fmla="*/ 168491 h 1209891"/>
              <a:gd name="connsiteX3" fmla="*/ 2344057 w 2661557"/>
              <a:gd name="connsiteY3" fmla="*/ 173545 h 1209891"/>
              <a:gd name="connsiteX4" fmla="*/ 2311400 w 2661557"/>
              <a:gd name="connsiteY4" fmla="*/ 320891 h 1209891"/>
              <a:gd name="connsiteX0" fmla="*/ 2393042 w 2679699"/>
              <a:gd name="connsiteY0" fmla="*/ 105446 h 1299246"/>
              <a:gd name="connsiteX1" fmla="*/ 335642 w 2679699"/>
              <a:gd name="connsiteY1" fmla="*/ 1273846 h 1299246"/>
              <a:gd name="connsiteX2" fmla="*/ 335643 w 2679699"/>
              <a:gd name="connsiteY2" fmla="*/ 168491 h 1299246"/>
              <a:gd name="connsiteX3" fmla="*/ 2349499 w 2679699"/>
              <a:gd name="connsiteY3" fmla="*/ 262900 h 1299246"/>
              <a:gd name="connsiteX4" fmla="*/ 2316842 w 2679699"/>
              <a:gd name="connsiteY4" fmla="*/ 410246 h 1299246"/>
              <a:gd name="connsiteX0" fmla="*/ 2393042 w 2679699"/>
              <a:gd name="connsiteY0" fmla="*/ 126613 h 1447414"/>
              <a:gd name="connsiteX1" fmla="*/ 335643 w 2679699"/>
              <a:gd name="connsiteY1" fmla="*/ 1422014 h 1447414"/>
              <a:gd name="connsiteX2" fmla="*/ 335643 w 2679699"/>
              <a:gd name="connsiteY2" fmla="*/ 189658 h 1447414"/>
              <a:gd name="connsiteX3" fmla="*/ 2349499 w 2679699"/>
              <a:gd name="connsiteY3" fmla="*/ 284067 h 1447414"/>
              <a:gd name="connsiteX4" fmla="*/ 2316842 w 2679699"/>
              <a:gd name="connsiteY4" fmla="*/ 431413 h 1447414"/>
              <a:gd name="connsiteX0" fmla="*/ 2393042 w 2679699"/>
              <a:gd name="connsiteY0" fmla="*/ 126613 h 1447414"/>
              <a:gd name="connsiteX1" fmla="*/ 335643 w 2679699"/>
              <a:gd name="connsiteY1" fmla="*/ 1422014 h 1447414"/>
              <a:gd name="connsiteX2" fmla="*/ 335643 w 2679699"/>
              <a:gd name="connsiteY2" fmla="*/ 189658 h 1447414"/>
              <a:gd name="connsiteX3" fmla="*/ 2349499 w 2679699"/>
              <a:gd name="connsiteY3" fmla="*/ 284067 h 1447414"/>
              <a:gd name="connsiteX4" fmla="*/ 2316842 w 2679699"/>
              <a:gd name="connsiteY4" fmla="*/ 431413 h 1447414"/>
              <a:gd name="connsiteX0" fmla="*/ 2393042 w 2679699"/>
              <a:gd name="connsiteY0" fmla="*/ 126613 h 1487717"/>
              <a:gd name="connsiteX1" fmla="*/ 335643 w 2679699"/>
              <a:gd name="connsiteY1" fmla="*/ 1422014 h 1487717"/>
              <a:gd name="connsiteX2" fmla="*/ 335643 w 2679699"/>
              <a:gd name="connsiteY2" fmla="*/ 189658 h 1487717"/>
              <a:gd name="connsiteX3" fmla="*/ 2349499 w 2679699"/>
              <a:gd name="connsiteY3" fmla="*/ 284067 h 1487717"/>
              <a:gd name="connsiteX4" fmla="*/ 2316842 w 2679699"/>
              <a:gd name="connsiteY4" fmla="*/ 431413 h 1487717"/>
              <a:gd name="connsiteX0" fmla="*/ 2465613 w 2752270"/>
              <a:gd name="connsiteY0" fmla="*/ 88513 h 1221017"/>
              <a:gd name="connsiteX1" fmla="*/ 332014 w 2752270"/>
              <a:gd name="connsiteY1" fmla="*/ 1155314 h 1221017"/>
              <a:gd name="connsiteX2" fmla="*/ 408214 w 2752270"/>
              <a:gd name="connsiteY2" fmla="*/ 151558 h 1221017"/>
              <a:gd name="connsiteX3" fmla="*/ 2422070 w 2752270"/>
              <a:gd name="connsiteY3" fmla="*/ 245967 h 1221017"/>
              <a:gd name="connsiteX4" fmla="*/ 2389413 w 2752270"/>
              <a:gd name="connsiteY4" fmla="*/ 393313 h 1221017"/>
              <a:gd name="connsiteX0" fmla="*/ 2393042 w 2679699"/>
              <a:gd name="connsiteY0" fmla="*/ 63113 h 1043217"/>
              <a:gd name="connsiteX1" fmla="*/ 335643 w 2679699"/>
              <a:gd name="connsiteY1" fmla="*/ 977514 h 1043217"/>
              <a:gd name="connsiteX2" fmla="*/ 335643 w 2679699"/>
              <a:gd name="connsiteY2" fmla="*/ 126158 h 1043217"/>
              <a:gd name="connsiteX3" fmla="*/ 2349499 w 2679699"/>
              <a:gd name="connsiteY3" fmla="*/ 220567 h 1043217"/>
              <a:gd name="connsiteX4" fmla="*/ 2316842 w 2679699"/>
              <a:gd name="connsiteY4" fmla="*/ 367913 h 1043217"/>
              <a:gd name="connsiteX0" fmla="*/ 2389413 w 2663370"/>
              <a:gd name="connsiteY0" fmla="*/ 0 h 980104"/>
              <a:gd name="connsiteX1" fmla="*/ 332014 w 2663370"/>
              <a:gd name="connsiteY1" fmla="*/ 914401 h 980104"/>
              <a:gd name="connsiteX2" fmla="*/ 408214 w 2663370"/>
              <a:gd name="connsiteY2" fmla="*/ 152401 h 980104"/>
              <a:gd name="connsiteX3" fmla="*/ 2345870 w 2663370"/>
              <a:gd name="connsiteY3" fmla="*/ 157454 h 980104"/>
              <a:gd name="connsiteX4" fmla="*/ 2313213 w 2663370"/>
              <a:gd name="connsiteY4" fmla="*/ 304800 h 980104"/>
              <a:gd name="connsiteX0" fmla="*/ 2389413 w 2663370"/>
              <a:gd name="connsiteY0" fmla="*/ 0 h 980104"/>
              <a:gd name="connsiteX1" fmla="*/ 332014 w 2663370"/>
              <a:gd name="connsiteY1" fmla="*/ 914401 h 980104"/>
              <a:gd name="connsiteX2" fmla="*/ 408214 w 2663370"/>
              <a:gd name="connsiteY2" fmla="*/ 152401 h 980104"/>
              <a:gd name="connsiteX3" fmla="*/ 2345870 w 2663370"/>
              <a:gd name="connsiteY3" fmla="*/ 157454 h 980104"/>
              <a:gd name="connsiteX4" fmla="*/ 2313213 w 2663370"/>
              <a:gd name="connsiteY4" fmla="*/ 304800 h 980104"/>
              <a:gd name="connsiteX0" fmla="*/ 2389413 w 2663370"/>
              <a:gd name="connsiteY0" fmla="*/ 0 h 980104"/>
              <a:gd name="connsiteX1" fmla="*/ 332014 w 2663370"/>
              <a:gd name="connsiteY1" fmla="*/ 914401 h 980104"/>
              <a:gd name="connsiteX2" fmla="*/ 408214 w 2663370"/>
              <a:gd name="connsiteY2" fmla="*/ 152401 h 980104"/>
              <a:gd name="connsiteX3" fmla="*/ 2345870 w 2663370"/>
              <a:gd name="connsiteY3" fmla="*/ 157454 h 980104"/>
              <a:gd name="connsiteX4" fmla="*/ 2313213 w 2663370"/>
              <a:gd name="connsiteY4" fmla="*/ 304800 h 980104"/>
              <a:gd name="connsiteX0" fmla="*/ 2419350 w 2693307"/>
              <a:gd name="connsiteY0" fmla="*/ 0 h 923925"/>
              <a:gd name="connsiteX1" fmla="*/ 361951 w 2693307"/>
              <a:gd name="connsiteY1" fmla="*/ 914401 h 923925"/>
              <a:gd name="connsiteX2" fmla="*/ 438151 w 2693307"/>
              <a:gd name="connsiteY2" fmla="*/ 152401 h 923925"/>
              <a:gd name="connsiteX3" fmla="*/ 2375807 w 2693307"/>
              <a:gd name="connsiteY3" fmla="*/ 157454 h 923925"/>
              <a:gd name="connsiteX4" fmla="*/ 2343150 w 2693307"/>
              <a:gd name="connsiteY4" fmla="*/ 304800 h 923925"/>
              <a:gd name="connsiteX0" fmla="*/ 2419350 w 2693307"/>
              <a:gd name="connsiteY0" fmla="*/ 0 h 923925"/>
              <a:gd name="connsiteX1" fmla="*/ 361951 w 2693307"/>
              <a:gd name="connsiteY1" fmla="*/ 914401 h 923925"/>
              <a:gd name="connsiteX2" fmla="*/ 438151 w 2693307"/>
              <a:gd name="connsiteY2" fmla="*/ 152401 h 923925"/>
              <a:gd name="connsiteX3" fmla="*/ 2375807 w 2693307"/>
              <a:gd name="connsiteY3" fmla="*/ 157454 h 923925"/>
              <a:gd name="connsiteX4" fmla="*/ 2343150 w 2693307"/>
              <a:gd name="connsiteY4" fmla="*/ 304800 h 923925"/>
              <a:gd name="connsiteX0" fmla="*/ 2419350 w 3036207"/>
              <a:gd name="connsiteY0" fmla="*/ 42892 h 966817"/>
              <a:gd name="connsiteX1" fmla="*/ 2693307 w 3036207"/>
              <a:gd name="connsiteY1" fmla="*/ 152400 h 966817"/>
              <a:gd name="connsiteX2" fmla="*/ 361951 w 3036207"/>
              <a:gd name="connsiteY2" fmla="*/ 957293 h 966817"/>
              <a:gd name="connsiteX3" fmla="*/ 438151 w 3036207"/>
              <a:gd name="connsiteY3" fmla="*/ 195293 h 966817"/>
              <a:gd name="connsiteX4" fmla="*/ 2375807 w 3036207"/>
              <a:gd name="connsiteY4" fmla="*/ 200346 h 966817"/>
              <a:gd name="connsiteX5" fmla="*/ 2343150 w 3036207"/>
              <a:gd name="connsiteY5" fmla="*/ 347692 h 966817"/>
              <a:gd name="connsiteX0" fmla="*/ 2419350 w 3128282"/>
              <a:gd name="connsiteY0" fmla="*/ 61143 h 985068"/>
              <a:gd name="connsiteX1" fmla="*/ 2971800 w 3128282"/>
              <a:gd name="connsiteY1" fmla="*/ 18251 h 985068"/>
              <a:gd name="connsiteX2" fmla="*/ 2693307 w 3128282"/>
              <a:gd name="connsiteY2" fmla="*/ 170651 h 985068"/>
              <a:gd name="connsiteX3" fmla="*/ 361951 w 3128282"/>
              <a:gd name="connsiteY3" fmla="*/ 975544 h 985068"/>
              <a:gd name="connsiteX4" fmla="*/ 438151 w 3128282"/>
              <a:gd name="connsiteY4" fmla="*/ 213544 h 985068"/>
              <a:gd name="connsiteX5" fmla="*/ 2375807 w 3128282"/>
              <a:gd name="connsiteY5" fmla="*/ 218597 h 985068"/>
              <a:gd name="connsiteX6" fmla="*/ 2343150 w 3128282"/>
              <a:gd name="connsiteY6" fmla="*/ 365943 h 985068"/>
              <a:gd name="connsiteX0" fmla="*/ 2419350 w 3314700"/>
              <a:gd name="connsiteY0" fmla="*/ 195292 h 1119217"/>
              <a:gd name="connsiteX1" fmla="*/ 2971800 w 3314700"/>
              <a:gd name="connsiteY1" fmla="*/ 152400 h 1119217"/>
              <a:gd name="connsiteX2" fmla="*/ 361951 w 3314700"/>
              <a:gd name="connsiteY2" fmla="*/ 1109693 h 1119217"/>
              <a:gd name="connsiteX3" fmla="*/ 438151 w 3314700"/>
              <a:gd name="connsiteY3" fmla="*/ 347693 h 1119217"/>
              <a:gd name="connsiteX4" fmla="*/ 2375807 w 3314700"/>
              <a:gd name="connsiteY4" fmla="*/ 352746 h 1119217"/>
              <a:gd name="connsiteX5" fmla="*/ 2343150 w 3314700"/>
              <a:gd name="connsiteY5" fmla="*/ 500092 h 1119217"/>
              <a:gd name="connsiteX0" fmla="*/ 2419350 w 3543299"/>
              <a:gd name="connsiteY0" fmla="*/ 798 h 924723"/>
              <a:gd name="connsiteX1" fmla="*/ 3200399 w 3543299"/>
              <a:gd name="connsiteY1" fmla="*/ 462762 h 924723"/>
              <a:gd name="connsiteX2" fmla="*/ 361951 w 3543299"/>
              <a:gd name="connsiteY2" fmla="*/ 915199 h 924723"/>
              <a:gd name="connsiteX3" fmla="*/ 438151 w 3543299"/>
              <a:gd name="connsiteY3" fmla="*/ 153199 h 924723"/>
              <a:gd name="connsiteX4" fmla="*/ 2375807 w 3543299"/>
              <a:gd name="connsiteY4" fmla="*/ 158252 h 924723"/>
              <a:gd name="connsiteX5" fmla="*/ 2343150 w 3543299"/>
              <a:gd name="connsiteY5" fmla="*/ 305598 h 924723"/>
              <a:gd name="connsiteX0" fmla="*/ 3581399 w 3736974"/>
              <a:gd name="connsiteY0" fmla="*/ 297579 h 854819"/>
              <a:gd name="connsiteX1" fmla="*/ 3200399 w 3736974"/>
              <a:gd name="connsiteY1" fmla="*/ 392858 h 854819"/>
              <a:gd name="connsiteX2" fmla="*/ 361951 w 3736974"/>
              <a:gd name="connsiteY2" fmla="*/ 845295 h 854819"/>
              <a:gd name="connsiteX3" fmla="*/ 438151 w 3736974"/>
              <a:gd name="connsiteY3" fmla="*/ 83295 h 854819"/>
              <a:gd name="connsiteX4" fmla="*/ 2375807 w 3736974"/>
              <a:gd name="connsiteY4" fmla="*/ 88348 h 854819"/>
              <a:gd name="connsiteX5" fmla="*/ 2343150 w 3736974"/>
              <a:gd name="connsiteY5" fmla="*/ 235694 h 854819"/>
              <a:gd name="connsiteX0" fmla="*/ 3581399 w 3736973"/>
              <a:gd name="connsiteY0" fmla="*/ 297579 h 854819"/>
              <a:gd name="connsiteX1" fmla="*/ 3200398 w 3736973"/>
              <a:gd name="connsiteY1" fmla="*/ 221379 h 854819"/>
              <a:gd name="connsiteX2" fmla="*/ 361951 w 3736973"/>
              <a:gd name="connsiteY2" fmla="*/ 845295 h 854819"/>
              <a:gd name="connsiteX3" fmla="*/ 438151 w 3736973"/>
              <a:gd name="connsiteY3" fmla="*/ 83295 h 854819"/>
              <a:gd name="connsiteX4" fmla="*/ 2375807 w 3736973"/>
              <a:gd name="connsiteY4" fmla="*/ 88348 h 854819"/>
              <a:gd name="connsiteX5" fmla="*/ 2343150 w 3736973"/>
              <a:gd name="connsiteY5" fmla="*/ 235694 h 854819"/>
              <a:gd name="connsiteX0" fmla="*/ 3581399 w 3584574"/>
              <a:gd name="connsiteY0" fmla="*/ 297579 h 854819"/>
              <a:gd name="connsiteX1" fmla="*/ 1752599 w 3584574"/>
              <a:gd name="connsiteY1" fmla="*/ 602379 h 854819"/>
              <a:gd name="connsiteX2" fmla="*/ 361951 w 3584574"/>
              <a:gd name="connsiteY2" fmla="*/ 845295 h 854819"/>
              <a:gd name="connsiteX3" fmla="*/ 438151 w 3584574"/>
              <a:gd name="connsiteY3" fmla="*/ 83295 h 854819"/>
              <a:gd name="connsiteX4" fmla="*/ 2375807 w 3584574"/>
              <a:gd name="connsiteY4" fmla="*/ 88348 h 854819"/>
              <a:gd name="connsiteX5" fmla="*/ 2343150 w 3584574"/>
              <a:gd name="connsiteY5" fmla="*/ 235694 h 854819"/>
              <a:gd name="connsiteX0" fmla="*/ 3581399 w 3584574"/>
              <a:gd name="connsiteY0" fmla="*/ 297579 h 854819"/>
              <a:gd name="connsiteX1" fmla="*/ 1752599 w 3584574"/>
              <a:gd name="connsiteY1" fmla="*/ 602379 h 854819"/>
              <a:gd name="connsiteX2" fmla="*/ 361951 w 3584574"/>
              <a:gd name="connsiteY2" fmla="*/ 845295 h 854819"/>
              <a:gd name="connsiteX3" fmla="*/ 438151 w 3584574"/>
              <a:gd name="connsiteY3" fmla="*/ 83295 h 854819"/>
              <a:gd name="connsiteX4" fmla="*/ 1371599 w 3584574"/>
              <a:gd name="connsiteY4" fmla="*/ 145179 h 854819"/>
              <a:gd name="connsiteX5" fmla="*/ 2343150 w 3584574"/>
              <a:gd name="connsiteY5" fmla="*/ 235694 h 854819"/>
              <a:gd name="connsiteX0" fmla="*/ 3581399 w 3584574"/>
              <a:gd name="connsiteY0" fmla="*/ 315884 h 873124"/>
              <a:gd name="connsiteX1" fmla="*/ 1752599 w 3584574"/>
              <a:gd name="connsiteY1" fmla="*/ 620684 h 873124"/>
              <a:gd name="connsiteX2" fmla="*/ 361951 w 3584574"/>
              <a:gd name="connsiteY2" fmla="*/ 863600 h 873124"/>
              <a:gd name="connsiteX3" fmla="*/ 438151 w 3584574"/>
              <a:gd name="connsiteY3" fmla="*/ 101600 h 873124"/>
              <a:gd name="connsiteX4" fmla="*/ 2343150 w 3584574"/>
              <a:gd name="connsiteY4" fmla="*/ 253999 h 873124"/>
              <a:gd name="connsiteX0" fmla="*/ 3581399 w 3581399"/>
              <a:gd name="connsiteY0" fmla="*/ 315884 h 899314"/>
              <a:gd name="connsiteX1" fmla="*/ 361951 w 3581399"/>
              <a:gd name="connsiteY1" fmla="*/ 863600 h 899314"/>
              <a:gd name="connsiteX2" fmla="*/ 438151 w 3581399"/>
              <a:gd name="connsiteY2" fmla="*/ 101600 h 899314"/>
              <a:gd name="connsiteX3" fmla="*/ 2343150 w 3581399"/>
              <a:gd name="connsiteY3" fmla="*/ 253999 h 899314"/>
              <a:gd name="connsiteX0" fmla="*/ 3581399 w 3581399"/>
              <a:gd name="connsiteY0" fmla="*/ 315884 h 899314"/>
              <a:gd name="connsiteX1" fmla="*/ 361951 w 3581399"/>
              <a:gd name="connsiteY1" fmla="*/ 863600 h 899314"/>
              <a:gd name="connsiteX2" fmla="*/ 438151 w 3581399"/>
              <a:gd name="connsiteY2" fmla="*/ 101600 h 899314"/>
              <a:gd name="connsiteX3" fmla="*/ 1600200 w 3581399"/>
              <a:gd name="connsiteY3" fmla="*/ 163484 h 899314"/>
              <a:gd name="connsiteX0" fmla="*/ 3545566 w 3545566"/>
              <a:gd name="connsiteY0" fmla="*/ 315884 h 899314"/>
              <a:gd name="connsiteX1" fmla="*/ 326118 w 3545566"/>
              <a:gd name="connsiteY1" fmla="*/ 863600 h 899314"/>
              <a:gd name="connsiteX2" fmla="*/ 402318 w 3545566"/>
              <a:gd name="connsiteY2" fmla="*/ 101600 h 899314"/>
              <a:gd name="connsiteX3" fmla="*/ 1564367 w 3545566"/>
              <a:gd name="connsiteY3" fmla="*/ 163484 h 899314"/>
              <a:gd name="connsiteX0" fmla="*/ 3450318 w 3450318"/>
              <a:gd name="connsiteY0" fmla="*/ 358776 h 942206"/>
              <a:gd name="connsiteX1" fmla="*/ 230870 w 3450318"/>
              <a:gd name="connsiteY1" fmla="*/ 906492 h 942206"/>
              <a:gd name="connsiteX2" fmla="*/ 402318 w 3450318"/>
              <a:gd name="connsiteY2" fmla="*/ 101600 h 942206"/>
              <a:gd name="connsiteX3" fmla="*/ 1469119 w 3450318"/>
              <a:gd name="connsiteY3" fmla="*/ 206376 h 942206"/>
              <a:gd name="connsiteX0" fmla="*/ 3450318 w 3450318"/>
              <a:gd name="connsiteY0" fmla="*/ 254000 h 837430"/>
              <a:gd name="connsiteX1" fmla="*/ 230870 w 3450318"/>
              <a:gd name="connsiteY1" fmla="*/ 801716 h 837430"/>
              <a:gd name="connsiteX2" fmla="*/ 402318 w 3450318"/>
              <a:gd name="connsiteY2" fmla="*/ 101600 h 837430"/>
              <a:gd name="connsiteX3" fmla="*/ 1469119 w 3450318"/>
              <a:gd name="connsiteY3" fmla="*/ 101600 h 837430"/>
              <a:gd name="connsiteX0" fmla="*/ 3519487 w 3519487"/>
              <a:gd name="connsiteY0" fmla="*/ 254000 h 837430"/>
              <a:gd name="connsiteX1" fmla="*/ 300039 w 3519487"/>
              <a:gd name="connsiteY1" fmla="*/ 801716 h 837430"/>
              <a:gd name="connsiteX2" fmla="*/ 471487 w 3519487"/>
              <a:gd name="connsiteY2" fmla="*/ 101600 h 837430"/>
              <a:gd name="connsiteX3" fmla="*/ 1538288 w 3519487"/>
              <a:gd name="connsiteY3" fmla="*/ 101600 h 837430"/>
              <a:gd name="connsiteX0" fmla="*/ 3519487 w 3519487"/>
              <a:gd name="connsiteY0" fmla="*/ 225424 h 808854"/>
              <a:gd name="connsiteX1" fmla="*/ 300039 w 3519487"/>
              <a:gd name="connsiteY1" fmla="*/ 773140 h 808854"/>
              <a:gd name="connsiteX2" fmla="*/ 471487 w 3519487"/>
              <a:gd name="connsiteY2" fmla="*/ 73024 h 808854"/>
              <a:gd name="connsiteX3" fmla="*/ 1538288 w 3519487"/>
              <a:gd name="connsiteY3" fmla="*/ 73024 h 808854"/>
              <a:gd name="connsiteX0" fmla="*/ 3519487 w 3519487"/>
              <a:gd name="connsiteY0" fmla="*/ 225424 h 808854"/>
              <a:gd name="connsiteX1" fmla="*/ 300039 w 3519487"/>
              <a:gd name="connsiteY1" fmla="*/ 773140 h 808854"/>
              <a:gd name="connsiteX2" fmla="*/ 471487 w 3519487"/>
              <a:gd name="connsiteY2" fmla="*/ 73024 h 808854"/>
              <a:gd name="connsiteX3" fmla="*/ 1462088 w 3519487"/>
              <a:gd name="connsiteY3" fmla="*/ 682624 h 808854"/>
              <a:gd name="connsiteX0" fmla="*/ 3519487 w 3519487"/>
              <a:gd name="connsiteY0" fmla="*/ 240511 h 823941"/>
              <a:gd name="connsiteX1" fmla="*/ 300039 w 3519487"/>
              <a:gd name="connsiteY1" fmla="*/ 788227 h 823941"/>
              <a:gd name="connsiteX2" fmla="*/ 471487 w 3519487"/>
              <a:gd name="connsiteY2" fmla="*/ 88111 h 823941"/>
              <a:gd name="connsiteX3" fmla="*/ 1138238 w 3519487"/>
              <a:gd name="connsiteY3" fmla="*/ 259561 h 823941"/>
              <a:gd name="connsiteX4" fmla="*/ 1462088 w 3519487"/>
              <a:gd name="connsiteY4" fmla="*/ 697711 h 823941"/>
              <a:gd name="connsiteX0" fmla="*/ 3519487 w 3519487"/>
              <a:gd name="connsiteY0" fmla="*/ 282575 h 866005"/>
              <a:gd name="connsiteX1" fmla="*/ 300039 w 3519487"/>
              <a:gd name="connsiteY1" fmla="*/ 830291 h 866005"/>
              <a:gd name="connsiteX2" fmla="*/ 471487 w 3519487"/>
              <a:gd name="connsiteY2" fmla="*/ 130175 h 866005"/>
              <a:gd name="connsiteX3" fmla="*/ 1138238 w 3519487"/>
              <a:gd name="connsiteY3" fmla="*/ 301625 h 866005"/>
              <a:gd name="connsiteX4" fmla="*/ 1462088 w 3519487"/>
              <a:gd name="connsiteY4" fmla="*/ 739775 h 866005"/>
              <a:gd name="connsiteX0" fmla="*/ 3519487 w 3519487"/>
              <a:gd name="connsiteY0" fmla="*/ 240511 h 823941"/>
              <a:gd name="connsiteX1" fmla="*/ 300039 w 3519487"/>
              <a:gd name="connsiteY1" fmla="*/ 788227 h 823941"/>
              <a:gd name="connsiteX2" fmla="*/ 471487 w 3519487"/>
              <a:gd name="connsiteY2" fmla="*/ 88111 h 823941"/>
              <a:gd name="connsiteX3" fmla="*/ 1138238 w 3519487"/>
              <a:gd name="connsiteY3" fmla="*/ 259561 h 823941"/>
              <a:gd name="connsiteX4" fmla="*/ 1462088 w 3519487"/>
              <a:gd name="connsiteY4" fmla="*/ 697711 h 823941"/>
              <a:gd name="connsiteX0" fmla="*/ 3519487 w 3519487"/>
              <a:gd name="connsiteY0" fmla="*/ 240511 h 823941"/>
              <a:gd name="connsiteX1" fmla="*/ 300039 w 3519487"/>
              <a:gd name="connsiteY1" fmla="*/ 788227 h 823941"/>
              <a:gd name="connsiteX2" fmla="*/ 471487 w 3519487"/>
              <a:gd name="connsiteY2" fmla="*/ 88111 h 823941"/>
              <a:gd name="connsiteX3" fmla="*/ 1138238 w 3519487"/>
              <a:gd name="connsiteY3" fmla="*/ 259561 h 823941"/>
              <a:gd name="connsiteX4" fmla="*/ 1462088 w 3519487"/>
              <a:gd name="connsiteY4" fmla="*/ 697711 h 823941"/>
              <a:gd name="connsiteX0" fmla="*/ 3519487 w 3519487"/>
              <a:gd name="connsiteY0" fmla="*/ 240511 h 823941"/>
              <a:gd name="connsiteX1" fmla="*/ 300039 w 3519487"/>
              <a:gd name="connsiteY1" fmla="*/ 788227 h 823941"/>
              <a:gd name="connsiteX2" fmla="*/ 471487 w 3519487"/>
              <a:gd name="connsiteY2" fmla="*/ 88111 h 823941"/>
              <a:gd name="connsiteX3" fmla="*/ 1233488 w 3519487"/>
              <a:gd name="connsiteY3" fmla="*/ 240512 h 823941"/>
              <a:gd name="connsiteX4" fmla="*/ 1462088 w 3519487"/>
              <a:gd name="connsiteY4" fmla="*/ 697711 h 823941"/>
              <a:gd name="connsiteX0" fmla="*/ 3519487 w 3519487"/>
              <a:gd name="connsiteY0" fmla="*/ 277811 h 861241"/>
              <a:gd name="connsiteX1" fmla="*/ 300039 w 3519487"/>
              <a:gd name="connsiteY1" fmla="*/ 825527 h 861241"/>
              <a:gd name="connsiteX2" fmla="*/ 471487 w 3519487"/>
              <a:gd name="connsiteY2" fmla="*/ 125411 h 861241"/>
              <a:gd name="connsiteX3" fmla="*/ 1233488 w 3519487"/>
              <a:gd name="connsiteY3" fmla="*/ 277812 h 861241"/>
              <a:gd name="connsiteX4" fmla="*/ 1462088 w 3519487"/>
              <a:gd name="connsiteY4" fmla="*/ 735011 h 861241"/>
              <a:gd name="connsiteX0" fmla="*/ 3281361 w 3281361"/>
              <a:gd name="connsiteY0" fmla="*/ 277811 h 861241"/>
              <a:gd name="connsiteX1" fmla="*/ 61913 w 3281361"/>
              <a:gd name="connsiteY1" fmla="*/ 825527 h 861241"/>
              <a:gd name="connsiteX2" fmla="*/ 233361 w 3281361"/>
              <a:gd name="connsiteY2" fmla="*/ 125411 h 861241"/>
              <a:gd name="connsiteX3" fmla="*/ 995362 w 3281361"/>
              <a:gd name="connsiteY3" fmla="*/ 277812 h 861241"/>
              <a:gd name="connsiteX4" fmla="*/ 1223962 w 3281361"/>
              <a:gd name="connsiteY4" fmla="*/ 735011 h 861241"/>
              <a:gd name="connsiteX0" fmla="*/ 3340099 w 3340099"/>
              <a:gd name="connsiteY0" fmla="*/ 277811 h 861241"/>
              <a:gd name="connsiteX1" fmla="*/ 120651 w 3340099"/>
              <a:gd name="connsiteY1" fmla="*/ 825527 h 861241"/>
              <a:gd name="connsiteX2" fmla="*/ 139700 w 3340099"/>
              <a:gd name="connsiteY2" fmla="*/ 125412 h 861241"/>
              <a:gd name="connsiteX3" fmla="*/ 1054100 w 3340099"/>
              <a:gd name="connsiteY3" fmla="*/ 277812 h 861241"/>
              <a:gd name="connsiteX4" fmla="*/ 1282700 w 3340099"/>
              <a:gd name="connsiteY4" fmla="*/ 735011 h 861241"/>
              <a:gd name="connsiteX0" fmla="*/ 3340099 w 3340099"/>
              <a:gd name="connsiteY0" fmla="*/ 253970 h 837400"/>
              <a:gd name="connsiteX1" fmla="*/ 120651 w 3340099"/>
              <a:gd name="connsiteY1" fmla="*/ 801686 h 837400"/>
              <a:gd name="connsiteX2" fmla="*/ 139700 w 3340099"/>
              <a:gd name="connsiteY2" fmla="*/ 101571 h 837400"/>
              <a:gd name="connsiteX3" fmla="*/ 1054100 w 3340099"/>
              <a:gd name="connsiteY3" fmla="*/ 253971 h 837400"/>
              <a:gd name="connsiteX4" fmla="*/ 1282700 w 3340099"/>
              <a:gd name="connsiteY4" fmla="*/ 711170 h 837400"/>
              <a:gd name="connsiteX0" fmla="*/ 3368674 w 3368674"/>
              <a:gd name="connsiteY0" fmla="*/ 330171 h 913601"/>
              <a:gd name="connsiteX1" fmla="*/ 149226 w 3368674"/>
              <a:gd name="connsiteY1" fmla="*/ 877887 h 913601"/>
              <a:gd name="connsiteX2" fmla="*/ 168275 w 3368674"/>
              <a:gd name="connsiteY2" fmla="*/ 177772 h 913601"/>
              <a:gd name="connsiteX3" fmla="*/ 1158875 w 3368674"/>
              <a:gd name="connsiteY3" fmla="*/ 253971 h 913601"/>
              <a:gd name="connsiteX4" fmla="*/ 1311275 w 3368674"/>
              <a:gd name="connsiteY4" fmla="*/ 787371 h 913601"/>
              <a:gd name="connsiteX0" fmla="*/ 3368674 w 3368674"/>
              <a:gd name="connsiteY0" fmla="*/ 256385 h 839815"/>
              <a:gd name="connsiteX1" fmla="*/ 149226 w 3368674"/>
              <a:gd name="connsiteY1" fmla="*/ 804101 h 839815"/>
              <a:gd name="connsiteX2" fmla="*/ 168275 w 3368674"/>
              <a:gd name="connsiteY2" fmla="*/ 103986 h 839815"/>
              <a:gd name="connsiteX3" fmla="*/ 1158875 w 3368674"/>
              <a:gd name="connsiteY3" fmla="*/ 180185 h 839815"/>
              <a:gd name="connsiteX4" fmla="*/ 1311275 w 3368674"/>
              <a:gd name="connsiteY4" fmla="*/ 713586 h 83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8674" h="839815">
                <a:moveTo>
                  <a:pt x="3368674" y="256385"/>
                </a:moveTo>
                <a:cubicBezTo>
                  <a:pt x="2697956" y="370492"/>
                  <a:pt x="673101" y="839815"/>
                  <a:pt x="149226" y="804101"/>
                </a:cubicBezTo>
                <a:cubicBezTo>
                  <a:pt x="87313" y="792170"/>
                  <a:pt x="0" y="207972"/>
                  <a:pt x="168275" y="103986"/>
                </a:cubicBezTo>
                <a:cubicBezTo>
                  <a:pt x="336550" y="0"/>
                  <a:pt x="968375" y="78585"/>
                  <a:pt x="1158875" y="180185"/>
                </a:cubicBezTo>
                <a:cubicBezTo>
                  <a:pt x="1349375" y="281785"/>
                  <a:pt x="1257300" y="640561"/>
                  <a:pt x="1311275" y="713586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609463" y="1143000"/>
            <a:ext cx="990600" cy="90118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Y haplotype considerations </a:t>
            </a:r>
            <a:r>
              <a:rPr lang="en-US" sz="3600" dirty="0" err="1" smtClean="0"/>
              <a:t>vs</a:t>
            </a:r>
            <a:r>
              <a:rPr lang="en-US" sz="3600" dirty="0" smtClean="0"/>
              <a:t> </a:t>
            </a:r>
            <a:r>
              <a:rPr lang="en-US" sz="3600" dirty="0" err="1" smtClean="0"/>
              <a:t>Autosomal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64285" y="1306381"/>
          <a:ext cx="7772400" cy="3540760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2541494"/>
                <a:gridCol w="2721685"/>
                <a:gridCol w="250922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 haplotype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Autosomal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 rule</a:t>
                      </a:r>
                      <a:endParaRPr lang="en-US" dirty="0"/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No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Yes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Sample</a:t>
                      </a:r>
                      <a:r>
                        <a:rPr lang="en-US" baseline="0" dirty="0" smtClean="0"/>
                        <a:t> frequency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Not close to RMP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Close enough to</a:t>
                      </a:r>
                      <a:r>
                        <a:rPr lang="en-US" sz="2000" baseline="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 RMP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 database</a:t>
                      </a:r>
                      <a:endParaRPr lang="en-US" dirty="0"/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Consider all types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Consider target type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Confidence intervals</a:t>
                      </a:r>
                      <a:endParaRPr lang="en-US" dirty="0"/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Crippling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mistake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Harmless</a:t>
                      </a:r>
                      <a:r>
                        <a:rPr lang="en-US" sz="2000" baseline="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 error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“Unrelated</a:t>
                      </a:r>
                      <a:r>
                        <a:rPr lang="en-US" baseline="0" dirty="0" smtClean="0"/>
                        <a:t> man”</a:t>
                      </a:r>
                      <a:endParaRPr lang="en-US" dirty="0"/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Misses the whole point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Ok approximation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Theta</a:t>
                      </a:r>
                      <a:endParaRPr lang="en-US" dirty="0"/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Practically RMP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Minor refinement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Models</a:t>
                      </a:r>
                      <a:endParaRPr lang="en-US" dirty="0"/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Essential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point of view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Not so vital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Geographical</a:t>
                      </a:r>
                      <a:r>
                        <a:rPr lang="en-US" baseline="0" dirty="0" smtClean="0"/>
                        <a:t> clustering</a:t>
                      </a:r>
                      <a:endParaRPr lang="en-US" dirty="0"/>
                    </a:p>
                  </a:txBody>
                  <a:tcPr>
                    <a:solidFill>
                      <a:srgbClr val="4A239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Of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concern</a:t>
                      </a:r>
                      <a:endParaRPr lang="en-US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Not so much</a:t>
                      </a:r>
                      <a:endParaRPr lang="en-US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634701" y="1667434"/>
            <a:ext cx="7820810" cy="411480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34701" y="2067260"/>
            <a:ext cx="7820810" cy="411480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34701" y="2467087"/>
            <a:ext cx="7820810" cy="398033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34701" y="2866913"/>
            <a:ext cx="7820810" cy="398033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34701" y="3266739"/>
            <a:ext cx="7820810" cy="398033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34701" y="3666565"/>
            <a:ext cx="7820810" cy="398033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34701" y="4066391"/>
            <a:ext cx="7820810" cy="398033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34701" y="4466216"/>
            <a:ext cx="7820810" cy="398033"/>
          </a:xfrm>
          <a:prstGeom prst="rect">
            <a:avLst/>
          </a:prstGeom>
          <a:solidFill>
            <a:srgbClr val="4A2397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59892" y="2417291"/>
            <a:ext cx="5270157" cy="857250"/>
          </a:xfrm>
        </p:spPr>
        <p:txBody>
          <a:bodyPr/>
          <a:lstStyle/>
          <a:p>
            <a:r>
              <a:rPr lang="en-US" dirty="0"/>
              <a:t>The end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58745" y="1350822"/>
            <a:ext cx="5432739" cy="110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rules of genetics are simple. Their consequences are not always obvious.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CP behind DNA.jpg"/>
          <p:cNvPicPr>
            <a:picLocks noChangeAspect="1"/>
          </p:cNvPicPr>
          <p:nvPr/>
        </p:nvPicPr>
        <p:blipFill>
          <a:blip r:embed="rId2" cstate="print"/>
          <a:srcRect l="48100" t="16301" r="13133" b="8699"/>
          <a:stretch>
            <a:fillRect/>
          </a:stretch>
        </p:blipFill>
        <p:spPr>
          <a:xfrm>
            <a:off x="333634" y="235506"/>
            <a:ext cx="3002691" cy="32676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838" y="3716295"/>
            <a:ext cx="7459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This work received no support from the NIJ, IMF, World Bank, Bill and Melinda Gates, or the Ford Foundation.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Even Queen Isabella of Spain, usually a soft touch, didn’t pitch in. 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1454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BDvIB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438150"/>
            <a:ext cx="6900863" cy="4157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87846"/>
            <a:ext cx="7772400" cy="1685925"/>
          </a:xfrm>
        </p:spPr>
        <p:txBody>
          <a:bodyPr/>
          <a:lstStyle/>
          <a:p>
            <a:pPr marL="609600" indent="-609600">
              <a:buNone/>
            </a:pPr>
            <a:r>
              <a:rPr lang="en-US" sz="4400" dirty="0">
                <a:solidFill>
                  <a:schemeClr val="tx2"/>
                </a:solidFill>
              </a:rPr>
              <a:t>Understanding Y </a:t>
            </a:r>
            <a:r>
              <a:rPr lang="en-US" sz="4400" dirty="0" err="1" smtClean="0">
                <a:solidFill>
                  <a:schemeClr val="tx2"/>
                </a:solidFill>
              </a:rPr>
              <a:t>haplotypes</a:t>
            </a:r>
            <a:endParaRPr lang="en-US" sz="4400" dirty="0" smtClean="0">
              <a:solidFill>
                <a:schemeClr val="tx2"/>
              </a:solidFill>
            </a:endParaRPr>
          </a:p>
          <a:p>
            <a:pPr marL="1009650" lvl="1" indent="-609600">
              <a:buFont typeface="+mj-lt"/>
              <a:buAutoNum type="arabicPeriod"/>
            </a:pPr>
            <a:r>
              <a:rPr lang="en-US" dirty="0" smtClean="0"/>
              <a:t>Evolutionary history </a:t>
            </a:r>
            <a:r>
              <a:rPr lang="en-US" dirty="0"/>
              <a:t>and population </a:t>
            </a:r>
            <a:r>
              <a:rPr lang="en-US" dirty="0" smtClean="0"/>
              <a:t>genetics</a:t>
            </a:r>
          </a:p>
          <a:p>
            <a:pPr marL="1009650" lvl="1" indent="-609600">
              <a:buFont typeface="+mj-lt"/>
              <a:buAutoNum type="arabicPeriod"/>
            </a:pPr>
            <a:r>
              <a:rPr lang="en-US" dirty="0" smtClean="0"/>
              <a:t>Evidential value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ransition advTm="8776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47700"/>
            <a:ext cx="7772400" cy="857250"/>
          </a:xfrm>
        </p:spPr>
        <p:txBody>
          <a:bodyPr/>
          <a:lstStyle/>
          <a:p>
            <a:r>
              <a:rPr lang="en-US" dirty="0" smtClean="0"/>
              <a:t>Mathematical formulation of “Evidential value of a match”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96074" y="1543050"/>
            <a:ext cx="7772400" cy="3086100"/>
          </a:xfrm>
        </p:spPr>
        <p:txBody>
          <a:bodyPr/>
          <a:lstStyle/>
          <a:p>
            <a:r>
              <a:rPr lang="en-US" sz="2400" dirty="0" smtClean="0"/>
              <a:t>Where do we start?</a:t>
            </a:r>
          </a:p>
          <a:p>
            <a:pPr lvl="1"/>
            <a:r>
              <a:rPr lang="en-US" sz="2000" dirty="0" smtClean="0"/>
              <a:t>B Weir: Likelihood Ratio</a:t>
            </a:r>
          </a:p>
          <a:p>
            <a:pPr lvl="1"/>
            <a:r>
              <a:rPr lang="en-US" sz="2000" dirty="0" smtClean="0"/>
              <a:t>Simplest problem first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LR=  </a:t>
            </a:r>
            <a:r>
              <a:rPr lang="en-US" baseline="30000" dirty="0" smtClean="0">
                <a:solidFill>
                  <a:schemeClr val="tx1">
                    <a:lumMod val="7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/</a:t>
            </a:r>
            <a:r>
              <a:rPr lang="en-US" baseline="-25000" dirty="0" smtClean="0">
                <a:solidFill>
                  <a:schemeClr val="tx1">
                    <a:lumMod val="75000"/>
                  </a:schemeClr>
                </a:solidFill>
              </a:rPr>
              <a:t>Pr(match crime scene Y haplotype </a:t>
            </a:r>
            <a:r>
              <a:rPr lang="en-US" sz="3600" baseline="-25000" dirty="0" smtClean="0">
                <a:solidFill>
                  <a:srgbClr val="FFC000"/>
                </a:solidFill>
              </a:rPr>
              <a:t>S</a:t>
            </a:r>
            <a:r>
              <a:rPr lang="en-US" baseline="-25000" dirty="0" smtClean="0">
                <a:solidFill>
                  <a:schemeClr val="tx1">
                    <a:lumMod val="75000"/>
                  </a:schemeClr>
                </a:solidFill>
              </a:rPr>
              <a:t> | random suspect)</a:t>
            </a:r>
            <a:endParaRPr lang="en-US" dirty="0" smtClean="0"/>
          </a:p>
          <a:p>
            <a:r>
              <a:rPr lang="en-US" sz="2400" dirty="0" smtClean="0"/>
              <a:t>Problem is then to evaluate the denominator probability</a:t>
            </a:r>
          </a:p>
          <a:p>
            <a:pPr lvl="1"/>
            <a:r>
              <a:rPr lang="en-US" sz="2400" dirty="0" smtClean="0"/>
              <a:t>Think prospectively: Given the crime scene type S, how surprised will I be if a random (i.e. innocent) man matches?</a:t>
            </a:r>
            <a:endParaRPr lang="en-US" sz="2400" baseline="-25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857250"/>
          </a:xfrm>
        </p:spPr>
        <p:txBody>
          <a:bodyPr/>
          <a:lstStyle/>
          <a:p>
            <a:r>
              <a:rPr lang="en-US" dirty="0" smtClean="0"/>
              <a:t>(forensic) mathematical exposition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04800" y="971550"/>
            <a:ext cx="4040188" cy="479822"/>
          </a:xfrm>
          <a:solidFill>
            <a:srgbClr val="54001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Features / paradigm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4800" y="1451372"/>
            <a:ext cx="4040188" cy="3330178"/>
          </a:xfrm>
          <a:solidFill>
            <a:srgbClr val="36000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State problem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Formulate it mathematically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State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is the model?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Justify the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Validate the model.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Test=</a:t>
            </a:r>
            <a:r>
              <a:rPr lang="en-US" i="1" dirty="0" smtClean="0">
                <a:solidFill>
                  <a:schemeClr val="tx1">
                    <a:lumMod val="75000"/>
                  </a:schemeClr>
                </a:solidFill>
              </a:rPr>
              <a:t>innocent</a:t>
            </a:r>
            <a:r>
              <a:rPr lang="en-US" dirty="0" smtClean="0"/>
              <a:t> suspect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Derive the result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497389" y="973836"/>
            <a:ext cx="4494210" cy="47982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Benefits</a:t>
            </a:r>
            <a:endParaRPr lang="en-US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9" y="1453894"/>
            <a:ext cx="4646611" cy="3327655"/>
          </a:xfrm>
          <a:solidFill>
            <a:srgbClr val="002060"/>
          </a:solidFill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Communicate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Explain accurately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Logical; persuasive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Linear deductive organization</a:t>
            </a:r>
          </a:p>
          <a:p>
            <a:pPr>
              <a:buFont typeface="Wingdings" pitchFamily="2" charset="2"/>
              <a:buChar char="ü"/>
            </a:pPr>
            <a:r>
              <a:rPr lang="en-US" sz="2300" dirty="0" smtClean="0">
                <a:latin typeface="Arial" pitchFamily="34" charset="0"/>
                <a:cs typeface="Arial" pitchFamily="34" charset="0"/>
              </a:rPr>
              <a:t>Facilitate discussion/argument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Where do we disagree?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Premises? Reasoning step?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Resolution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bldLvl="2" animBg="1"/>
      <p:bldP spid="9" grpId="0" bldLvl="3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685800"/>
          </a:xfrm>
        </p:spPr>
        <p:txBody>
          <a:bodyPr/>
          <a:lstStyle/>
          <a:p>
            <a:r>
              <a:rPr lang="en-US" sz="4000" dirty="0" smtClean="0"/>
              <a:t>Rare haplotype matching probability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04800" y="857250"/>
            <a:ext cx="4040188" cy="479822"/>
          </a:xfrm>
          <a:solidFill>
            <a:srgbClr val="54001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Features / paradigm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4800" y="1337071"/>
            <a:ext cx="4040188" cy="3292079"/>
          </a:xfrm>
          <a:solidFill>
            <a:srgbClr val="360000"/>
          </a:solidFill>
        </p:spPr>
        <p:txBody>
          <a:bodyPr/>
          <a:lstStyle/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/>
              <a:t>State problem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/>
              <a:t>Formulate it mathematically  </a:t>
            </a:r>
            <a:r>
              <a:rPr lang="en-US" sz="2000" dirty="0" smtClean="0">
                <a:solidFill>
                  <a:srgbClr val="360000"/>
                </a:solidFill>
              </a:rPr>
              <a:t>dummy line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/>
              <a:t>State premises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§"/>
            </a:pPr>
            <a:r>
              <a:rPr lang="en-US" dirty="0" smtClean="0"/>
              <a:t>What is the model?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/>
              <a:t>Justify the premises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§"/>
            </a:pPr>
            <a:r>
              <a:rPr lang="en-US" dirty="0" smtClean="0"/>
              <a:t>Validate the model.</a:t>
            </a:r>
          </a:p>
          <a:p>
            <a:pPr lvl="2">
              <a:spcBef>
                <a:spcPts val="300"/>
              </a:spcBef>
              <a:buFont typeface="Wingdings" pitchFamily="2" charset="2"/>
              <a:buChar char="§"/>
            </a:pPr>
            <a:r>
              <a:rPr lang="en-US" sz="2000" dirty="0" smtClean="0"/>
              <a:t>Test=</a:t>
            </a:r>
            <a:r>
              <a:rPr lang="en-US" sz="2000" i="1" dirty="0" smtClean="0">
                <a:solidFill>
                  <a:schemeClr val="tx1">
                    <a:lumMod val="75000"/>
                  </a:schemeClr>
                </a:solidFill>
              </a:rPr>
              <a:t>innocent</a:t>
            </a:r>
            <a:r>
              <a:rPr lang="en-US" sz="2000" dirty="0" smtClean="0"/>
              <a:t> suspect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/>
              <a:t>Derive the result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497389" y="878775"/>
            <a:ext cx="4494210" cy="47982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Brenner paper </a:t>
            </a:r>
            <a:r>
              <a:rPr lang="en-US" b="0" dirty="0" smtClean="0">
                <a:solidFill>
                  <a:schemeClr val="tx1">
                    <a:lumMod val="75000"/>
                  </a:schemeClr>
                </a:solidFill>
              </a:rPr>
              <a:t>[FP]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9" y="1345407"/>
            <a:ext cx="4494211" cy="3283744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>
              <a:spcBef>
                <a:spcPts val="200"/>
              </a:spcBef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Evidential value of match?</a:t>
            </a:r>
          </a:p>
          <a:p>
            <a:pPr>
              <a:spcBef>
                <a:spcPts val="200"/>
              </a:spcBef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Pr(innocent suspect matches | crime scene, database)</a:t>
            </a:r>
          </a:p>
          <a:p>
            <a:pPr>
              <a:spcBef>
                <a:spcPts val="200"/>
              </a:spcBef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Type is (mostly) just a name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dirty="0" smtClean="0">
                <a:cs typeface="Arial" pitchFamily="34" charset="0"/>
              </a:rPr>
              <a:t>“equal over-representation”</a:t>
            </a:r>
          </a:p>
          <a:p>
            <a:pPr>
              <a:spcBef>
                <a:spcPts val="200"/>
              </a:spcBef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Validation by tediously simulating/examining suitable range of populations</a:t>
            </a:r>
          </a:p>
          <a:p>
            <a:pPr>
              <a:spcBef>
                <a:spcPts val="200"/>
              </a:spcBef>
              <a:buFont typeface="Wingdings" pitchFamily="2" charset="2"/>
              <a:buChar char="Ø"/>
            </a:pPr>
            <a:r>
              <a:rPr lang="en-GB" sz="2000" dirty="0" smtClean="0"/>
              <a:t>LR=</a:t>
            </a:r>
            <a:r>
              <a:rPr lang="en-GB" sz="2000" i="1" dirty="0" smtClean="0"/>
              <a:t>n</a:t>
            </a:r>
            <a:r>
              <a:rPr lang="en-GB" sz="2000" dirty="0" smtClean="0"/>
              <a:t>/(1-κ) 		</a:t>
            </a:r>
            <a:r>
              <a:rPr lang="en-GB" sz="2000" i="1" dirty="0" smtClean="0"/>
              <a:t>(for new type)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GB" i="1" dirty="0" smtClean="0"/>
              <a:t>n</a:t>
            </a:r>
            <a:r>
              <a:rPr lang="en-GB" dirty="0" smtClean="0"/>
              <a:t>=reference database size+1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 smtClean="0"/>
              <a:t>κ=singleton proportion</a:t>
            </a:r>
            <a:endParaRPr lang="en-US" dirty="0" smtClean="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  <p:bldP spid="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 bwMode="auto">
          <a:xfrm>
            <a:off x="1118795" y="3290064"/>
            <a:ext cx="6745045" cy="81935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520" y="0"/>
            <a:ext cx="7772400" cy="699247"/>
          </a:xfrm>
        </p:spPr>
        <p:txBody>
          <a:bodyPr/>
          <a:lstStyle/>
          <a:p>
            <a:pPr algn="l"/>
            <a:r>
              <a:rPr lang="en-US" sz="3200" dirty="0" smtClean="0"/>
              <a:t>Context and thesis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45459"/>
            <a:ext cx="7772400" cy="3983691"/>
          </a:xfrm>
        </p:spPr>
        <p:txBody>
          <a:bodyPr/>
          <a:lstStyle/>
          <a:p>
            <a:r>
              <a:rPr lang="en-US" sz="2400" i="1" dirty="0" smtClean="0">
                <a:sym typeface="Symbol" pitchFamily="18" charset="2"/>
              </a:rPr>
              <a:t>Suppose (context): </a:t>
            </a:r>
            <a:r>
              <a:rPr lang="en-US" sz="2400" dirty="0" smtClean="0">
                <a:sym typeface="Symbol" pitchFamily="18" charset="2"/>
              </a:rPr>
              <a:t>Crime scene </a:t>
            </a:r>
            <a:r>
              <a:rPr lang="en-US" sz="2400" dirty="0" err="1" smtClean="0">
                <a:sym typeface="Symbol" pitchFamily="18" charset="2"/>
              </a:rPr>
              <a:t>Yfiler</a:t>
            </a:r>
            <a:r>
              <a:rPr lang="en-US" sz="2400" baseline="30000" dirty="0" err="1" smtClean="0">
                <a:sym typeface="Symbol" pitchFamily="18" charset="2"/>
              </a:rPr>
              <a:t>TM</a:t>
            </a:r>
            <a:r>
              <a:rPr lang="en-US" sz="2400" dirty="0" smtClean="0">
                <a:sym typeface="Symbol" pitchFamily="18" charset="2"/>
              </a:rPr>
              <a:t> Y haplotype = </a:t>
            </a:r>
            <a:r>
              <a:rPr lang="en-US" sz="2400" dirty="0" smtClean="0">
                <a:solidFill>
                  <a:srgbClr val="FFFF00"/>
                </a:solidFill>
                <a:sym typeface="Symbol" pitchFamily="18" charset="2"/>
              </a:rPr>
              <a:t>T</a:t>
            </a:r>
            <a:r>
              <a:rPr lang="en-US" sz="2400" dirty="0" smtClean="0">
                <a:sym typeface="Symbol" pitchFamily="18" charset="2"/>
              </a:rPr>
              <a:t>.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  <a:sym typeface="Symbol" pitchFamily="18" charset="2"/>
              </a:rPr>
              <a:t>T </a:t>
            </a:r>
            <a:r>
              <a:rPr lang="en-US" sz="2400" dirty="0" smtClean="0">
                <a:sym typeface="Symbol" pitchFamily="18" charset="2"/>
              </a:rPr>
              <a:t>unobserved (usually) in reference database.</a:t>
            </a:r>
          </a:p>
          <a:p>
            <a:pPr lvl="1"/>
            <a:r>
              <a:rPr lang="en-US" sz="2400" dirty="0" smtClean="0">
                <a:sym typeface="Symbol" pitchFamily="18" charset="2"/>
              </a:rPr>
              <a:t>Want the </a:t>
            </a:r>
            <a:r>
              <a:rPr lang="en-US" sz="2400" dirty="0" smtClean="0">
                <a:solidFill>
                  <a:srgbClr val="FFFF00"/>
                </a:solidFill>
                <a:sym typeface="Symbol" pitchFamily="18" charset="2"/>
              </a:rPr>
              <a:t>Random match probability=</a:t>
            </a:r>
          </a:p>
          <a:p>
            <a:pPr lvl="1" algn="r">
              <a:buNone/>
            </a:pPr>
            <a:r>
              <a:rPr lang="en-US" sz="2400" dirty="0" smtClean="0">
                <a:solidFill>
                  <a:srgbClr val="FFFF00"/>
                </a:solidFill>
                <a:sym typeface="Symbol" pitchFamily="18" charset="2"/>
              </a:rPr>
              <a:t>		    Pr(random man=T | T seen at crime scene)</a:t>
            </a:r>
            <a:endParaRPr lang="en-US" sz="2400" dirty="0" smtClean="0">
              <a:sym typeface="Symbol" pitchFamily="18" charset="2"/>
            </a:endParaRPr>
          </a:p>
          <a:p>
            <a:pPr lvl="1"/>
            <a:r>
              <a:rPr lang="en-US" sz="2400" dirty="0" smtClean="0">
                <a:sym typeface="Symbol" pitchFamily="18" charset="2"/>
              </a:rPr>
              <a:t>Or maybe want </a:t>
            </a:r>
            <a:r>
              <a:rPr lang="en-US" sz="2400" dirty="0" smtClean="0">
                <a:solidFill>
                  <a:srgbClr val="FFFF00"/>
                </a:solidFill>
                <a:sym typeface="Symbol" pitchFamily="18" charset="2"/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sym typeface="Symbol" pitchFamily="18" charset="2"/>
              </a:rPr>
              <a:t>Pr(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sym typeface="Symbol" pitchFamily="18" charset="2"/>
              </a:rPr>
              <a:t>randoman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sym typeface="Symbol" pitchFamily="18" charset="2"/>
              </a:rPr>
              <a:t>=S | S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⊂ T, T a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sym typeface="Symbol" pitchFamily="18" charset="2"/>
              </a:rPr>
              <a:t>mixture)</a:t>
            </a:r>
          </a:p>
          <a:p>
            <a:r>
              <a:rPr lang="en-US" sz="2400" i="1" dirty="0" smtClean="0">
                <a:sym typeface="Symbol" pitchFamily="18" charset="2"/>
              </a:rPr>
              <a:t>Thesis:</a:t>
            </a:r>
            <a:endParaRPr lang="en-US" sz="2400" dirty="0" smtClean="0">
              <a:sym typeface="Symbol" pitchFamily="18" charset="2"/>
            </a:endParaRPr>
          </a:p>
          <a:p>
            <a:pPr lvl="1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sym typeface="Symbol" pitchFamily="18" charset="2"/>
              </a:rPr>
              <a:t>We need to understand what the Y haplotype terrain looks like – data, population genetics, history ...</a:t>
            </a:r>
          </a:p>
        </p:txBody>
      </p:sp>
      <p:pic>
        <p:nvPicPr>
          <p:cNvPr id="8" name="Picture 7" descr="sherlock-holmes-coloring-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11267" y="130323"/>
            <a:ext cx="747095" cy="102946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 rot="19510473">
            <a:off x="7680959" y="505609"/>
            <a:ext cx="505609" cy="785308"/>
          </a:xfrm>
          <a:prstGeom prst="ellipse">
            <a:avLst/>
          </a:prstGeom>
          <a:noFill/>
          <a:ln w="4445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uiExpand="1" build="p" bldLvl="3"/>
      <p:bldP spid="9" grpId="0" uiExpan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Invalid counterexample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218678"/>
            <a:ext cx="8129427" cy="343364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 [FP] I construct an </a:t>
            </a:r>
            <a:r>
              <a:rPr lang="en-US" sz="2000" dirty="0" smtClean="0">
                <a:solidFill>
                  <a:srgbClr val="FFFF00"/>
                </a:solidFill>
              </a:rPr>
              <a:t>artificial population </a:t>
            </a:r>
            <a:r>
              <a:rPr lang="en-US" sz="2000" dirty="0" err="1" smtClean="0">
                <a:solidFill>
                  <a:srgbClr val="FFFF00"/>
                </a:solidFill>
              </a:rPr>
              <a:t>Ω</a:t>
            </a:r>
            <a:r>
              <a:rPr lang="en-US" sz="2000" i="1" baseline="30000" dirty="0" err="1" smtClean="0">
                <a:solidFill>
                  <a:srgbClr val="FFFF00"/>
                </a:solidFill>
              </a:rPr>
              <a:t>t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smtClean="0"/>
              <a:t>(many exactly equally rare types) where my method would not work.</a:t>
            </a:r>
          </a:p>
          <a:p>
            <a:pPr marL="857250" lvl="1" indent="-457200">
              <a:buNone/>
            </a:pPr>
            <a:r>
              <a:rPr lang="en-US" sz="2000" dirty="0" smtClean="0"/>
              <a:t>		             </a:t>
            </a:r>
            <a:r>
              <a:rPr lang="en-US" sz="2000" dirty="0" err="1" smtClean="0"/>
              <a:t>Ω</a:t>
            </a:r>
            <a:r>
              <a:rPr lang="en-US" sz="2000" i="1" baseline="30000" dirty="0" err="1" smtClean="0"/>
              <a:t>t</a:t>
            </a:r>
            <a:r>
              <a:rPr lang="en-US" sz="2000" dirty="0" smtClean="0"/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Reason – to explain that </a:t>
            </a:r>
          </a:p>
          <a:p>
            <a:pPr marL="914400" lvl="1" indent="-457200">
              <a:buFont typeface="+mj-lt"/>
              <a:buAutoNum type="alphaUcPeriod"/>
            </a:pPr>
            <a:r>
              <a:rPr lang="el-GR" sz="2000" i="1" dirty="0" smtClean="0">
                <a:latin typeface="Times New Roman"/>
                <a:cs typeface="Times New Roman"/>
              </a:rPr>
              <a:t>κ</a:t>
            </a:r>
            <a:r>
              <a:rPr lang="en-US" sz="2000" dirty="0" smtClean="0"/>
              <a:t> method doesn’t claim to be a mathematical identity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sz="2000" dirty="0" smtClean="0"/>
              <a:t>but rather depends on evolutionary mechanisms – on reality,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sz="2000" dirty="0" smtClean="0"/>
              <a:t>hence the example motivates the need for validation.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The validation shows that the method works in reality.</a:t>
            </a:r>
          </a:p>
          <a:p>
            <a:r>
              <a:rPr lang="en-US" sz="2000" dirty="0" smtClean="0"/>
              <a:t>[BKW] cites </a:t>
            </a:r>
            <a:r>
              <a:rPr lang="en-US" sz="2000" i="1" dirty="0" smtClean="0"/>
              <a:t>my</a:t>
            </a:r>
            <a:r>
              <a:rPr lang="en-US" sz="2000" dirty="0" smtClean="0"/>
              <a:t> example as counterexample to my method!</a:t>
            </a:r>
          </a:p>
          <a:p>
            <a:pPr lvl="1"/>
            <a:r>
              <a:rPr lang="en-US" sz="2000" dirty="0" smtClean="0"/>
              <a:t>Misunderstand </a:t>
            </a:r>
            <a:r>
              <a:rPr lang="en-US" sz="2000" dirty="0" smtClean="0">
                <a:solidFill>
                  <a:schemeClr val="tx2"/>
                </a:solidFill>
              </a:rPr>
              <a:t>2</a:t>
            </a:r>
            <a:r>
              <a:rPr lang="en-US" sz="2000" dirty="0" smtClean="0"/>
              <a:t> &amp; overlooked </a:t>
            </a:r>
            <a:r>
              <a:rPr lang="en-US" sz="2000" dirty="0" smtClean="0">
                <a:solidFill>
                  <a:schemeClr val="tx2"/>
                </a:solidFill>
              </a:rPr>
              <a:t>3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In particular [BKW] says the opposite of </a:t>
            </a:r>
            <a:r>
              <a:rPr lang="en-US" sz="2000" dirty="0" smtClean="0">
                <a:solidFill>
                  <a:schemeClr val="tx2"/>
                </a:solidFill>
              </a:rPr>
              <a:t>2A</a:t>
            </a:r>
            <a:r>
              <a:rPr lang="en-US" sz="2000" dirty="0" smtClean="0"/>
              <a:t>.</a:t>
            </a:r>
            <a:endParaRPr lang="en-US" sz="2000" dirty="0" smtClean="0">
              <a:solidFill>
                <a:schemeClr val="tx2"/>
              </a:solidFill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1752600" y="2056694"/>
            <a:ext cx="553453" cy="162427"/>
          </a:xfrm>
          <a:prstGeom prst="rightArrow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40634" y="2215576"/>
            <a:ext cx="603051" cy="2032575"/>
            <a:chOff x="240634" y="2966457"/>
            <a:chExt cx="603051" cy="2710100"/>
          </a:xfrm>
        </p:grpSpPr>
        <p:sp>
          <p:nvSpPr>
            <p:cNvPr id="5" name="TextBox 4"/>
            <p:cNvSpPr txBox="1"/>
            <p:nvPr/>
          </p:nvSpPr>
          <p:spPr>
            <a:xfrm>
              <a:off x="240634" y="4896857"/>
              <a:ext cx="595035" cy="779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☞</a:t>
              </a:r>
              <a:endPara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8650" y="2966457"/>
              <a:ext cx="595035" cy="779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☞</a:t>
              </a:r>
              <a:endPara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0" name="Right Arrow 9"/>
          <p:cNvSpPr/>
          <p:nvPr/>
        </p:nvSpPr>
        <p:spPr bwMode="auto">
          <a:xfrm flipH="1">
            <a:off x="7464091" y="2724150"/>
            <a:ext cx="497910" cy="246272"/>
          </a:xfrm>
          <a:prstGeom prst="rightArrow">
            <a:avLst/>
          </a:prstGeom>
          <a:solidFill>
            <a:schemeClr val="accent2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2990354" y="1893393"/>
            <a:ext cx="5291177" cy="449757"/>
            <a:chOff x="3062001" y="2405142"/>
            <a:chExt cx="5291177" cy="599676"/>
          </a:xfrm>
        </p:grpSpPr>
        <p:sp>
          <p:nvSpPr>
            <p:cNvPr id="12" name="Rectangle 26"/>
            <p:cNvSpPr>
              <a:spLocks noChangeAspect="1" noChangeArrowheads="1"/>
            </p:cNvSpPr>
            <p:nvPr/>
          </p:nvSpPr>
          <p:spPr bwMode="auto">
            <a:xfrm>
              <a:off x="3062001" y="2405142"/>
              <a:ext cx="5291177" cy="5380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27"/>
            <p:cNvSpPr>
              <a:spLocks noChangeAspect="1" noChangeArrowheads="1"/>
            </p:cNvSpPr>
            <p:nvPr/>
          </p:nvSpPr>
          <p:spPr bwMode="auto">
            <a:xfrm>
              <a:off x="3138199" y="2481339"/>
              <a:ext cx="170560" cy="170560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28"/>
            <p:cNvSpPr>
              <a:spLocks noChangeAspect="1" noChangeArrowheads="1"/>
            </p:cNvSpPr>
            <p:nvPr/>
          </p:nvSpPr>
          <p:spPr bwMode="auto">
            <a:xfrm>
              <a:off x="3519199" y="2481339"/>
              <a:ext cx="170560" cy="17056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29"/>
            <p:cNvSpPr>
              <a:spLocks noChangeAspect="1" noChangeArrowheads="1"/>
            </p:cNvSpPr>
            <p:nvPr/>
          </p:nvSpPr>
          <p:spPr bwMode="auto">
            <a:xfrm>
              <a:off x="3900199" y="2481339"/>
              <a:ext cx="170560" cy="170560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33"/>
            <p:cNvSpPr>
              <a:spLocks noChangeAspect="1" noChangeArrowheads="1"/>
            </p:cNvSpPr>
            <p:nvPr/>
          </p:nvSpPr>
          <p:spPr bwMode="auto">
            <a:xfrm>
              <a:off x="4608653" y="2471344"/>
              <a:ext cx="170560" cy="170560"/>
            </a:xfrm>
            <a:prstGeom prst="ellipse">
              <a:avLst/>
            </a:prstGeom>
            <a:solidFill>
              <a:schemeClr val="hlink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34"/>
            <p:cNvSpPr>
              <a:spLocks noChangeAspect="1" noChangeArrowheads="1"/>
            </p:cNvSpPr>
            <p:nvPr/>
          </p:nvSpPr>
          <p:spPr bwMode="auto">
            <a:xfrm>
              <a:off x="5370653" y="2471344"/>
              <a:ext cx="170560" cy="170560"/>
            </a:xfrm>
            <a:prstGeom prst="ellipse">
              <a:avLst/>
            </a:prstGeom>
            <a:solidFill>
              <a:srgbClr val="00B050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35"/>
            <p:cNvSpPr>
              <a:spLocks noChangeAspect="1" noChangeArrowheads="1"/>
            </p:cNvSpPr>
            <p:nvPr/>
          </p:nvSpPr>
          <p:spPr bwMode="auto">
            <a:xfrm>
              <a:off x="4989653" y="2471344"/>
              <a:ext cx="170560" cy="17056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36"/>
            <p:cNvSpPr>
              <a:spLocks noChangeAspect="1" noChangeArrowheads="1"/>
            </p:cNvSpPr>
            <p:nvPr/>
          </p:nvSpPr>
          <p:spPr bwMode="auto">
            <a:xfrm>
              <a:off x="4243099" y="2481339"/>
              <a:ext cx="170560" cy="170560"/>
            </a:xfrm>
            <a:prstGeom prst="ellipse">
              <a:avLst/>
            </a:prstGeom>
            <a:solidFill>
              <a:srgbClr val="66FF33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38"/>
            <p:cNvSpPr>
              <a:spLocks noChangeAspect="1" noChangeArrowheads="1"/>
            </p:cNvSpPr>
            <p:nvPr/>
          </p:nvSpPr>
          <p:spPr bwMode="auto">
            <a:xfrm>
              <a:off x="5713553" y="2471344"/>
              <a:ext cx="170560" cy="170560"/>
            </a:xfrm>
            <a:prstGeom prst="ellipse">
              <a:avLst/>
            </a:prstGeom>
            <a:solidFill>
              <a:srgbClr val="CC99FF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7"/>
            <p:cNvSpPr>
              <a:spLocks noChangeAspect="1" noChangeArrowheads="1"/>
            </p:cNvSpPr>
            <p:nvPr/>
          </p:nvSpPr>
          <p:spPr bwMode="auto">
            <a:xfrm>
              <a:off x="3340027" y="2707881"/>
              <a:ext cx="170560" cy="170560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28"/>
            <p:cNvSpPr>
              <a:spLocks noChangeAspect="1" noChangeArrowheads="1"/>
            </p:cNvSpPr>
            <p:nvPr/>
          </p:nvSpPr>
          <p:spPr bwMode="auto">
            <a:xfrm>
              <a:off x="3721027" y="2707881"/>
              <a:ext cx="170560" cy="17056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29"/>
            <p:cNvSpPr>
              <a:spLocks noChangeAspect="1" noChangeArrowheads="1"/>
            </p:cNvSpPr>
            <p:nvPr/>
          </p:nvSpPr>
          <p:spPr bwMode="auto">
            <a:xfrm>
              <a:off x="4102027" y="2707881"/>
              <a:ext cx="170560" cy="170560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33"/>
            <p:cNvSpPr>
              <a:spLocks noChangeAspect="1" noChangeArrowheads="1"/>
            </p:cNvSpPr>
            <p:nvPr/>
          </p:nvSpPr>
          <p:spPr bwMode="auto">
            <a:xfrm>
              <a:off x="4810481" y="2697886"/>
              <a:ext cx="170560" cy="170560"/>
            </a:xfrm>
            <a:prstGeom prst="ellipse">
              <a:avLst/>
            </a:prstGeom>
            <a:solidFill>
              <a:schemeClr val="hlink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34"/>
            <p:cNvSpPr>
              <a:spLocks noChangeAspect="1" noChangeArrowheads="1"/>
            </p:cNvSpPr>
            <p:nvPr/>
          </p:nvSpPr>
          <p:spPr bwMode="auto">
            <a:xfrm>
              <a:off x="5572481" y="2697886"/>
              <a:ext cx="170560" cy="170560"/>
            </a:xfrm>
            <a:prstGeom prst="ellipse">
              <a:avLst/>
            </a:prstGeom>
            <a:solidFill>
              <a:srgbClr val="00B050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35"/>
            <p:cNvSpPr>
              <a:spLocks noChangeAspect="1" noChangeArrowheads="1"/>
            </p:cNvSpPr>
            <p:nvPr/>
          </p:nvSpPr>
          <p:spPr bwMode="auto">
            <a:xfrm>
              <a:off x="5191481" y="2697886"/>
              <a:ext cx="170560" cy="17056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36"/>
            <p:cNvSpPr>
              <a:spLocks noChangeAspect="1" noChangeArrowheads="1"/>
            </p:cNvSpPr>
            <p:nvPr/>
          </p:nvSpPr>
          <p:spPr bwMode="auto">
            <a:xfrm>
              <a:off x="4444927" y="2707881"/>
              <a:ext cx="170560" cy="170560"/>
            </a:xfrm>
            <a:prstGeom prst="ellipse">
              <a:avLst/>
            </a:prstGeom>
            <a:solidFill>
              <a:srgbClr val="66FF33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38"/>
            <p:cNvSpPr>
              <a:spLocks noChangeAspect="1" noChangeArrowheads="1"/>
            </p:cNvSpPr>
            <p:nvPr/>
          </p:nvSpPr>
          <p:spPr bwMode="auto">
            <a:xfrm>
              <a:off x="5915381" y="2697886"/>
              <a:ext cx="170560" cy="170560"/>
            </a:xfrm>
            <a:prstGeom prst="ellipse">
              <a:avLst/>
            </a:prstGeom>
            <a:solidFill>
              <a:srgbClr val="CC99FF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Box 33"/>
            <p:cNvSpPr txBox="1">
              <a:spLocks noChangeAspect="1"/>
            </p:cNvSpPr>
            <p:nvPr/>
          </p:nvSpPr>
          <p:spPr>
            <a:xfrm>
              <a:off x="6141307" y="2471338"/>
              <a:ext cx="200728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… (</a:t>
              </a:r>
              <a:r>
                <a:rPr lang="en-US" sz="2000" i="1" dirty="0" smtClean="0"/>
                <a:t>t</a:t>
              </a:r>
              <a:r>
                <a:rPr lang="en-US" sz="2000" dirty="0" smtClean="0"/>
                <a:t>=1000 types)</a:t>
              </a:r>
              <a:endParaRPr lang="en-US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4" grpId="0" animBg="1"/>
      <p:bldP spid="4" grpId="1" animBg="1"/>
      <p:bldP spid="10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men alive today have a common Y-chromosome ancestor</a:t>
            </a:r>
          </a:p>
          <a:p>
            <a:r>
              <a:rPr lang="en-US" dirty="0" smtClean="0"/>
              <a:t>(probably 3,000 generations ago)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0" y="276225"/>
            <a:ext cx="7772400" cy="857250"/>
          </a:xfrm>
        </p:spPr>
        <p:txBody>
          <a:bodyPr/>
          <a:lstStyle/>
          <a:p>
            <a:r>
              <a:rPr lang="en-US" dirty="0" smtClean="0"/>
              <a:t>All men are related</a:t>
            </a:r>
          </a:p>
        </p:txBody>
      </p:sp>
    </p:spTree>
  </p:cSld>
  <p:clrMapOvr>
    <a:masterClrMapping/>
  </p:clrMapOvr>
  <p:transition advTm="3143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Two men have the same </a:t>
            </a:r>
            <a:r>
              <a:rPr lang="en-US" dirty="0" err="1" smtClean="0"/>
              <a:t>Yfiler</a:t>
            </a:r>
            <a:r>
              <a:rPr lang="en-US" dirty="0" smtClean="0"/>
              <a:t> </a:t>
            </a:r>
            <a:r>
              <a:rPr lang="en-US" dirty="0" err="1" smtClean="0"/>
              <a:t>haplotype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Connected to a common ancestor without mutation (IBD), or not?</a:t>
            </a:r>
          </a:p>
          <a:p>
            <a:endParaRPr lang="en-US" dirty="0" smtClean="0"/>
          </a:p>
          <a:p>
            <a:r>
              <a:rPr lang="en-US" dirty="0" smtClean="0"/>
              <a:t>(Terminology: </a:t>
            </a:r>
          </a:p>
          <a:p>
            <a:pPr lvl="1"/>
            <a:r>
              <a:rPr lang="en-US" dirty="0" smtClean="0"/>
              <a:t>IBD = Identity by descent = related with no intervening mutations</a:t>
            </a:r>
          </a:p>
          <a:p>
            <a:pPr lvl="1"/>
            <a:r>
              <a:rPr lang="en-US" dirty="0" smtClean="0"/>
              <a:t>IBS = Identity by state = same </a:t>
            </a:r>
            <a:r>
              <a:rPr lang="en-US" dirty="0" err="1" smtClean="0"/>
              <a:t>haplotype</a:t>
            </a:r>
            <a:r>
              <a:rPr lang="en-US" dirty="0" smtClean="0"/>
              <a:t> maybe coincidentally)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Identity by descent or by state?</a:t>
            </a:r>
          </a:p>
        </p:txBody>
      </p:sp>
    </p:spTree>
    <p:custDataLst>
      <p:tags r:id="rId1"/>
    </p:custDataLst>
  </p:cSld>
  <p:clrMapOvr>
    <a:masterClrMapping/>
  </p:clrMapOvr>
  <p:transition advTm="2333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2" name="Freeform 4"/>
          <p:cNvSpPr>
            <a:spLocks/>
          </p:cNvSpPr>
          <p:nvPr/>
        </p:nvSpPr>
        <p:spPr bwMode="auto">
          <a:xfrm>
            <a:off x="478254" y="4113566"/>
            <a:ext cx="8540955" cy="703362"/>
          </a:xfrm>
          <a:custGeom>
            <a:avLst/>
            <a:gdLst>
              <a:gd name="connsiteX0" fmla="*/ 392 w 10000"/>
              <a:gd name="connsiteY0" fmla="*/ 2065 h 10000"/>
              <a:gd name="connsiteX1" fmla="*/ 9643 w 10000"/>
              <a:gd name="connsiteY1" fmla="*/ 2489 h 10000"/>
              <a:gd name="connsiteX2" fmla="*/ 9629 w 10000"/>
              <a:gd name="connsiteY2" fmla="*/ 8138 h 10000"/>
              <a:gd name="connsiteX3" fmla="*/ 488 w 10000"/>
              <a:gd name="connsiteY3" fmla="*/ 8844 h 10000"/>
              <a:gd name="connsiteX4" fmla="*/ 392 w 10000"/>
              <a:gd name="connsiteY4" fmla="*/ 2065 h 10000"/>
              <a:gd name="connsiteX0" fmla="*/ 1528 w 12201"/>
              <a:gd name="connsiteY0" fmla="*/ 706 h 8500"/>
              <a:gd name="connsiteX1" fmla="*/ 10678 w 12201"/>
              <a:gd name="connsiteY1" fmla="*/ 989 h 8500"/>
              <a:gd name="connsiteX2" fmla="*/ 10664 w 12201"/>
              <a:gd name="connsiteY2" fmla="*/ 6638 h 8500"/>
              <a:gd name="connsiteX3" fmla="*/ 1523 w 12201"/>
              <a:gd name="connsiteY3" fmla="*/ 7344 h 8500"/>
              <a:gd name="connsiteX4" fmla="*/ 1528 w 12201"/>
              <a:gd name="connsiteY4" fmla="*/ 706 h 8500"/>
              <a:gd name="connsiteX0" fmla="*/ 435 w 9183"/>
              <a:gd name="connsiteY0" fmla="*/ 831 h 10000"/>
              <a:gd name="connsiteX1" fmla="*/ 7935 w 9183"/>
              <a:gd name="connsiteY1" fmla="*/ 1164 h 10000"/>
              <a:gd name="connsiteX2" fmla="*/ 7923 w 9183"/>
              <a:gd name="connsiteY2" fmla="*/ 7809 h 10000"/>
              <a:gd name="connsiteX3" fmla="*/ 431 w 9183"/>
              <a:gd name="connsiteY3" fmla="*/ 8640 h 10000"/>
              <a:gd name="connsiteX4" fmla="*/ 435 w 9183"/>
              <a:gd name="connsiteY4" fmla="*/ 831 h 10000"/>
              <a:gd name="connsiteX0" fmla="*/ 474 w 10000"/>
              <a:gd name="connsiteY0" fmla="*/ 831 h 10000"/>
              <a:gd name="connsiteX1" fmla="*/ 8641 w 10000"/>
              <a:gd name="connsiteY1" fmla="*/ 1164 h 10000"/>
              <a:gd name="connsiteX2" fmla="*/ 8628 w 10000"/>
              <a:gd name="connsiteY2" fmla="*/ 7809 h 10000"/>
              <a:gd name="connsiteX3" fmla="*/ 469 w 10000"/>
              <a:gd name="connsiteY3" fmla="*/ 8640 h 10000"/>
              <a:gd name="connsiteX4" fmla="*/ 474 w 10000"/>
              <a:gd name="connsiteY4" fmla="*/ 831 h 10000"/>
              <a:gd name="connsiteX0" fmla="*/ 474 w 9288"/>
              <a:gd name="connsiteY0" fmla="*/ 831 h 10000"/>
              <a:gd name="connsiteX1" fmla="*/ 8641 w 9288"/>
              <a:gd name="connsiteY1" fmla="*/ 1164 h 10000"/>
              <a:gd name="connsiteX2" fmla="*/ 8628 w 9288"/>
              <a:gd name="connsiteY2" fmla="*/ 7809 h 10000"/>
              <a:gd name="connsiteX3" fmla="*/ 469 w 9288"/>
              <a:gd name="connsiteY3" fmla="*/ 8640 h 10000"/>
              <a:gd name="connsiteX4" fmla="*/ 474 w 9288"/>
              <a:gd name="connsiteY4" fmla="*/ 83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8" h="10000">
                <a:moveTo>
                  <a:pt x="474" y="831"/>
                </a:moveTo>
                <a:cubicBezTo>
                  <a:pt x="1275" y="655"/>
                  <a:pt x="7281" y="0"/>
                  <a:pt x="8641" y="1164"/>
                </a:cubicBezTo>
                <a:cubicBezTo>
                  <a:pt x="9288" y="1908"/>
                  <a:pt x="8845" y="8154"/>
                  <a:pt x="8628" y="7809"/>
                </a:cubicBezTo>
                <a:cubicBezTo>
                  <a:pt x="8395" y="10000"/>
                  <a:pt x="1829" y="9804"/>
                  <a:pt x="469" y="8640"/>
                </a:cubicBezTo>
                <a:cubicBezTo>
                  <a:pt x="0" y="8289"/>
                  <a:pt x="124" y="1755"/>
                  <a:pt x="474" y="831"/>
                </a:cubicBezTo>
                <a:close/>
              </a:path>
            </a:pathLst>
          </a:custGeom>
          <a:solidFill>
            <a:schemeClr val="bg1">
              <a:alpha val="28999"/>
            </a:schemeClr>
          </a:solidFill>
          <a:ln w="38100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Convergent Y mutation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43050"/>
            <a:ext cx="7922623" cy="3086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Y </a:t>
            </a:r>
            <a:r>
              <a:rPr lang="en-US" sz="2000" dirty="0" err="1"/>
              <a:t>haplotype</a:t>
            </a:r>
            <a:r>
              <a:rPr lang="en-US" sz="2000" dirty="0"/>
              <a:t> = 17 numbers = position in 17-space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Mutation is </a:t>
            </a:r>
            <a:r>
              <a:rPr lang="en-US" sz="2000" dirty="0">
                <a:cs typeface="Times New Roman" pitchFamily="18" charset="0"/>
              </a:rPr>
              <a:t>random walk in 17 </a:t>
            </a:r>
            <a:r>
              <a:rPr lang="en-US" sz="2000" dirty="0" smtClean="0">
                <a:cs typeface="Times New Roman" pitchFamily="18" charset="0"/>
              </a:rPr>
              <a:t>dimensions</a:t>
            </a:r>
            <a:endParaRPr lang="en-US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cs typeface="Times New Roman" pitchFamily="18" charset="0"/>
              </a:rPr>
              <a:t>Each step is +1 or -1 in some dimension. </a:t>
            </a:r>
            <a:endParaRPr lang="en-US" sz="2000" dirty="0" smtClean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000" dirty="0" smtClean="0">
                <a:cs typeface="Times New Roman" pitchFamily="18" charset="0"/>
              </a:rPr>
              <a:t>                              2      ×           17                  =34</a:t>
            </a:r>
            <a:endParaRPr lang="en-US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cs typeface="Times New Roman" pitchFamily="18" charset="0"/>
              </a:rPr>
              <a:t>Random walks rarely return to start.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cs typeface="Times New Roman" pitchFamily="18" charset="0"/>
              </a:rPr>
              <a:t>2 mutation separation: 1/34 chance that 2</a:t>
            </a:r>
            <a:r>
              <a:rPr lang="en-US" sz="2000" baseline="30000" dirty="0" smtClean="0">
                <a:cs typeface="Times New Roman" pitchFamily="18" charset="0"/>
              </a:rPr>
              <a:t>nd</a:t>
            </a:r>
            <a:r>
              <a:rPr lang="en-US" sz="2000" dirty="0" smtClean="0">
                <a:cs typeface="Times New Roman" pitchFamily="18" charset="0"/>
              </a:rPr>
              <a:t> mutation reverses 1</a:t>
            </a:r>
            <a:r>
              <a:rPr lang="en-US" sz="2000" baseline="30000" dirty="0" smtClean="0">
                <a:cs typeface="Times New Roman" pitchFamily="18" charset="0"/>
              </a:rPr>
              <a:t>st</a:t>
            </a:r>
            <a:r>
              <a:rPr lang="en-US" sz="2000" dirty="0" smtClean="0">
                <a:cs typeface="Times New Roman" pitchFamily="18" charset="0"/>
              </a:rPr>
              <a:t> one.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cs typeface="Times New Roman" pitchFamily="18" charset="0"/>
              </a:rPr>
              <a:t>Probability to converge otherwise is negligible.</a:t>
            </a:r>
            <a:endParaRPr lang="en-US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cs typeface="Times New Roman" pitchFamily="18" charset="0"/>
              </a:rPr>
              <a:t>Identical Y-filer </a:t>
            </a:r>
            <a:r>
              <a:rPr lang="en-US" sz="2000" dirty="0" err="1">
                <a:cs typeface="Times New Roman" pitchFamily="18" charset="0"/>
              </a:rPr>
              <a:t>haplotype</a:t>
            </a:r>
            <a:r>
              <a:rPr lang="en-US" sz="2000" dirty="0">
                <a:cs typeface="Times New Roman" pitchFamily="18" charset="0"/>
              </a:rPr>
              <a:t> =&gt; relationship to common ancestor without </a:t>
            </a:r>
            <a:r>
              <a:rPr lang="en-US" sz="2000" dirty="0" smtClean="0">
                <a:cs typeface="Times New Roman" pitchFamily="18" charset="0"/>
              </a:rPr>
              <a:t>mutations (IBD)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2743200" y="2153620"/>
            <a:ext cx="868680" cy="438912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838574" y="2193779"/>
            <a:ext cx="1920240" cy="438912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~PP665.WAV">
            <a:hlinkClick r:id="" action="ppaction://media"/>
          </p:cNvPr>
          <p:cNvPicPr>
            <a:picLocks noRot="1" noChangeAspect="1"/>
          </p:cNvPicPr>
          <p:nvPr>
            <a:wavAudioFile r:embed="rId2" name="~PP665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4823222"/>
            <a:ext cx="304800" cy="228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89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39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539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39652" grpId="0" animBg="1"/>
      <p:bldP spid="539652" grpId="1" animBg="1"/>
      <p:bldP spid="539651" grpId="0" uiExpand="1" build="p" bldLvl="3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Convergence experiment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Simulated Y-filer population (</a:t>
            </a:r>
            <a:r>
              <a:rPr lang="en-US" sz="2800" dirty="0" smtClean="0"/>
              <a:t>N=90000)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Small proportion of </a:t>
            </a:r>
            <a:r>
              <a:rPr lang="en-US" sz="2800" dirty="0" smtClean="0"/>
              <a:t>pair-wise </a:t>
            </a:r>
            <a:r>
              <a:rPr lang="en-US" sz="2800" dirty="0"/>
              <a:t>matches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Pr(match</a:t>
            </a:r>
            <a:r>
              <a:rPr lang="en-US" sz="2400" dirty="0" smtClean="0"/>
              <a:t>)= 1/9000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/>
              <a:t>Given match (IBS), are all IBD?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Pr(IBD | IBS) </a:t>
            </a:r>
            <a:r>
              <a:rPr lang="en-US" sz="2400" dirty="0" smtClean="0">
                <a:cs typeface="Times New Roman" pitchFamily="18" charset="0"/>
              </a:rPr>
              <a:t>= 33/34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(experimental, from simulation)</a:t>
            </a:r>
            <a:endParaRPr lang="en-US" sz="24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cs typeface="Times New Roman" pitchFamily="18" charset="0"/>
              </a:rPr>
              <a:t>Close to computed </a:t>
            </a:r>
            <a:r>
              <a:rPr lang="en-US" sz="2400" dirty="0">
                <a:cs typeface="Times New Roman" pitchFamily="18" charset="0"/>
              </a:rPr>
              <a:t>estimate of non-convergence (previous slide</a:t>
            </a:r>
            <a:r>
              <a:rPr lang="en-US" sz="2400" dirty="0" smtClean="0">
                <a:cs typeface="Times New Roman" pitchFamily="18" charset="0"/>
              </a:rPr>
              <a:t>).</a:t>
            </a:r>
            <a:endParaRPr lang="en-US" sz="2400" dirty="0">
              <a:cs typeface="Times New Roman" pitchFamily="18" charset="0"/>
            </a:endParaRPr>
          </a:p>
          <a:p>
            <a:pPr lvl="2">
              <a:lnSpc>
                <a:spcPct val="90000"/>
              </a:lnSpc>
            </a:pPr>
            <a:r>
              <a:rPr lang="en-US" sz="2000" dirty="0" smtClean="0">
                <a:cs typeface="Times New Roman" pitchFamily="18" charset="0"/>
              </a:rPr>
              <a:t>(Why? They </a:t>
            </a:r>
            <a:r>
              <a:rPr lang="en-US" sz="2000" dirty="0">
                <a:cs typeface="Times New Roman" pitchFamily="18" charset="0"/>
              </a:rPr>
              <a:t>are not the same experiment.)</a:t>
            </a:r>
          </a:p>
        </p:txBody>
      </p:sp>
      <p:pic>
        <p:nvPicPr>
          <p:cNvPr id="8" name="~PP1424.WAV">
            <a:hlinkClick r:id="" action="ppaction://media"/>
          </p:cNvPr>
          <p:cNvPicPr>
            <a:picLocks noRot="1" noChangeAspect="1"/>
          </p:cNvPicPr>
          <p:nvPr>
            <a:wavAudioFile r:embed="rId1" name="~PP1424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4823222"/>
            <a:ext cx="304800" cy="228600"/>
          </a:xfrm>
          <a:prstGeom prst="rect">
            <a:avLst/>
          </a:prstGeom>
        </p:spPr>
      </p:pic>
    </p:spTree>
  </p:cSld>
  <p:clrMapOvr>
    <a:masterClrMapping/>
  </p:clrMapOvr>
  <p:transition advTm="56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to diverge</a:t>
            </a:r>
          </a:p>
        </p:txBody>
      </p:sp>
      <p:sp>
        <p:nvSpPr>
          <p:cNvPr id="541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23950"/>
            <a:ext cx="7772400" cy="3086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>
                <a:cs typeface="Times New Roman" pitchFamily="18" charset="0"/>
              </a:rPr>
              <a:t>μ</a:t>
            </a:r>
            <a:r>
              <a:rPr lang="en-US" sz="2400" dirty="0">
                <a:cs typeface="Times New Roman" pitchFamily="18" charset="0"/>
              </a:rPr>
              <a:t> ≈ </a:t>
            </a:r>
            <a:r>
              <a:rPr lang="en-US" sz="2400" dirty="0" smtClean="0">
                <a:cs typeface="Times New Roman" pitchFamily="18" charset="0"/>
              </a:rPr>
              <a:t>1/350 </a:t>
            </a:r>
            <a:r>
              <a:rPr lang="en-US" sz="2400" dirty="0">
                <a:cs typeface="Times New Roman" pitchFamily="18" charset="0"/>
              </a:rPr>
              <a:t>per locus per </a:t>
            </a:r>
            <a:r>
              <a:rPr lang="en-US" sz="2400" dirty="0" smtClean="0">
                <a:cs typeface="Times New Roman" pitchFamily="18" charset="0"/>
              </a:rPr>
              <a:t>generation (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1/150-1/3000</a:t>
            </a:r>
            <a:r>
              <a:rPr lang="en-US" sz="2400" dirty="0" smtClean="0">
                <a:cs typeface="Times New Roman" pitchFamily="18" charset="0"/>
              </a:rPr>
              <a:t>)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l-GR" sz="2400" dirty="0">
                <a:cs typeface="Times New Roman" pitchFamily="18" charset="0"/>
              </a:rPr>
              <a:t>μ</a:t>
            </a:r>
            <a:r>
              <a:rPr lang="en-US" sz="2400" dirty="0">
                <a:cs typeface="Times New Roman" pitchFamily="18" charset="0"/>
              </a:rPr>
              <a:t> ≈ 5% per generation (17 loci)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cs typeface="Times New Roman" pitchFamily="18" charset="0"/>
              </a:rPr>
              <a:t>Suppose 4 generations / century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cs typeface="Times New Roman" pitchFamily="18" charset="0"/>
              </a:rPr>
              <a:t>Common ancestor century ago = </a:t>
            </a:r>
            <a:r>
              <a:rPr lang="en-US" sz="2400" dirty="0" smtClean="0">
                <a:cs typeface="Times New Roman" pitchFamily="18" charset="0"/>
              </a:rPr>
              <a:t>3</a:t>
            </a:r>
            <a:r>
              <a:rPr lang="en-US" sz="2400" baseline="30000" dirty="0" smtClean="0">
                <a:cs typeface="Times New Roman" pitchFamily="18" charset="0"/>
              </a:rPr>
              <a:t>rd</a:t>
            </a:r>
            <a:r>
              <a:rPr lang="en-US" sz="2400" dirty="0" smtClean="0">
                <a:cs typeface="Times New Roman" pitchFamily="18" charset="0"/>
              </a:rPr>
              <a:t> cousins</a:t>
            </a:r>
            <a:endParaRPr lang="en-US" sz="24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cs typeface="Times New Roman" pitchFamily="18" charset="0"/>
              </a:rPr>
              <a:t>8 meioses per century of separation between two contemporary men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cs typeface="Times New Roman" pitchFamily="18" charset="0"/>
              </a:rPr>
              <a:t>Pr( Y’s equal after </a:t>
            </a:r>
            <a:r>
              <a:rPr lang="en-US" sz="2400" dirty="0" smtClean="0">
                <a:cs typeface="Times New Roman" pitchFamily="18" charset="0"/>
              </a:rPr>
              <a:t>1 century</a:t>
            </a:r>
            <a:r>
              <a:rPr lang="en-US" sz="2400" dirty="0">
                <a:cs typeface="Times New Roman" pitchFamily="18" charset="0"/>
              </a:rPr>
              <a:t>) = 70%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cs typeface="Times New Roman" pitchFamily="18" charset="0"/>
              </a:rPr>
              <a:t>Expected # differences = </a:t>
            </a:r>
            <a:r>
              <a:rPr lang="en-US" sz="2400" dirty="0" smtClean="0">
                <a:cs typeface="Times New Roman" pitchFamily="18" charset="0"/>
              </a:rPr>
              <a:t>4/</a:t>
            </a:r>
            <a:r>
              <a:rPr lang="en-US" sz="2400" dirty="0" err="1" smtClean="0">
                <a:cs typeface="Times New Roman" pitchFamily="18" charset="0"/>
              </a:rPr>
              <a:t>millenium</a:t>
            </a:r>
            <a:r>
              <a:rPr lang="en-US" sz="2400" dirty="0">
                <a:cs typeface="Times New Roman" pitchFamily="18" charset="0"/>
              </a:rPr>
              <a:t>.</a:t>
            </a:r>
          </a:p>
        </p:txBody>
      </p:sp>
      <p:pic>
        <p:nvPicPr>
          <p:cNvPr id="8" name="~PP2336.WAV">
            <a:hlinkClick r:id="" action="ppaction://media"/>
          </p:cNvPr>
          <p:cNvPicPr>
            <a:picLocks noRot="1" noChangeAspect="1"/>
          </p:cNvPicPr>
          <p:nvPr>
            <a:wavAudioFile r:embed="rId2" name="~PP2336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4823222"/>
            <a:ext cx="304800" cy="228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64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4169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4" name="Rectangle 4"/>
          <p:cNvSpPr>
            <a:spLocks noGrp="1" noChangeArrowheads="1"/>
          </p:cNvSpPr>
          <p:nvPr>
            <p:ph type="title"/>
          </p:nvPr>
        </p:nvSpPr>
        <p:spPr>
          <a:xfrm>
            <a:off x="657225" y="-214313"/>
            <a:ext cx="7772400" cy="857250"/>
          </a:xfrm>
        </p:spPr>
        <p:txBody>
          <a:bodyPr/>
          <a:lstStyle/>
          <a:p>
            <a:r>
              <a:rPr lang="en-US"/>
              <a:t>Y-haplotype divergence</a:t>
            </a:r>
          </a:p>
        </p:txBody>
      </p:sp>
      <p:graphicFrame>
        <p:nvGraphicFramePr>
          <p:cNvPr id="1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11865" y="846535"/>
          <a:ext cx="7772400" cy="2863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5086023" y="1003626"/>
            <a:ext cx="3773213" cy="2086577"/>
            <a:chOff x="5076497" y="2414493"/>
            <a:chExt cx="3773213" cy="2782103"/>
          </a:xfrm>
        </p:grpSpPr>
        <p:sp>
          <p:nvSpPr>
            <p:cNvPr id="542728" name="Text Box 8"/>
            <p:cNvSpPr txBox="1">
              <a:spLocks noChangeArrowheads="1"/>
            </p:cNvSpPr>
            <p:nvPr/>
          </p:nvSpPr>
          <p:spPr bwMode="auto">
            <a:xfrm>
              <a:off x="7281261" y="4580187"/>
              <a:ext cx="339837" cy="616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542729" name="Text Box 9"/>
            <p:cNvSpPr txBox="1">
              <a:spLocks noChangeArrowheads="1"/>
            </p:cNvSpPr>
            <p:nvPr/>
          </p:nvSpPr>
          <p:spPr bwMode="auto">
            <a:xfrm>
              <a:off x="7280450" y="4122059"/>
              <a:ext cx="339837" cy="616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2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0" name="Text Box 10"/>
            <p:cNvSpPr txBox="1">
              <a:spLocks noChangeArrowheads="1"/>
            </p:cNvSpPr>
            <p:nvPr/>
          </p:nvSpPr>
          <p:spPr bwMode="auto">
            <a:xfrm>
              <a:off x="7279638" y="3695021"/>
              <a:ext cx="339837" cy="616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4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1" name="Text Box 11"/>
            <p:cNvSpPr txBox="1">
              <a:spLocks noChangeArrowheads="1"/>
            </p:cNvSpPr>
            <p:nvPr/>
          </p:nvSpPr>
          <p:spPr bwMode="auto">
            <a:xfrm>
              <a:off x="7278826" y="3234264"/>
              <a:ext cx="339837" cy="616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8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7" name="Text Box 17"/>
            <p:cNvSpPr txBox="1">
              <a:spLocks noChangeArrowheads="1"/>
            </p:cNvSpPr>
            <p:nvPr/>
          </p:nvSpPr>
          <p:spPr bwMode="auto">
            <a:xfrm>
              <a:off x="7528718" y="3400383"/>
              <a:ext cx="1320992" cy="944704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 anchor="b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Expected </a:t>
              </a:r>
              <a:r>
                <a:rPr lang="en-US" sz="2000" dirty="0">
                  <a:solidFill>
                    <a:srgbClr val="C00000"/>
                  </a:solidFill>
                </a:rPr>
                <a:t># </a:t>
              </a:r>
              <a:r>
                <a:rPr lang="en-US" sz="2000" dirty="0" smtClean="0">
                  <a:solidFill>
                    <a:srgbClr val="C00000"/>
                  </a:solidFill>
                </a:rPr>
                <a:t>differences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7263066" y="2829633"/>
              <a:ext cx="493725" cy="616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16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 rot="5400000" flipH="1" flipV="1">
              <a:off x="5050221" y="2643354"/>
              <a:ext cx="2301765" cy="2249213"/>
            </a:xfrm>
            <a:prstGeom prst="line">
              <a:avLst/>
            </a:prstGeom>
            <a:ln w="57150">
              <a:solidFill>
                <a:schemeClr val="accent2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7257816" y="2414493"/>
              <a:ext cx="493725" cy="616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32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3425" y="4007644"/>
            <a:ext cx="7772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dirty="0" smtClean="0"/>
              <a:t>  virtual non overlap of races</a:t>
            </a:r>
            <a:endParaRPr lang="en-US" sz="2200" dirty="0"/>
          </a:p>
        </p:txBody>
      </p:sp>
      <p:pic>
        <p:nvPicPr>
          <p:cNvPr id="20" name="~PP3984.WAV">
            <a:hlinkClick r:id="" action="ppaction://media"/>
          </p:cNvPr>
          <p:cNvPicPr>
            <a:picLocks noRot="1" noChangeAspect="1"/>
          </p:cNvPicPr>
          <p:nvPr>
            <a:wavAudioFile r:embed="rId2" name="~PP3984.WAV"/>
          </p:nvPr>
        </p:nvPicPr>
        <p:blipFill>
          <a:blip r:embed="rId5" cstate="print"/>
          <a:stretch>
            <a:fillRect/>
          </a:stretch>
        </p:blipFill>
        <p:spPr>
          <a:xfrm>
            <a:off x="8716963" y="4823222"/>
            <a:ext cx="304800" cy="228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6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dirty="0"/>
              <a:t>Comments on crime-suspect match</a:t>
            </a:r>
          </a:p>
        </p:txBody>
      </p:sp>
      <p:sp>
        <p:nvSpPr>
          <p:cNvPr id="547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9133"/>
            <a:ext cx="8069263" cy="3086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If suspect </a:t>
            </a:r>
            <a:r>
              <a:rPr lang="en-US" sz="2800" i="1" dirty="0"/>
              <a:t>not</a:t>
            </a:r>
            <a:r>
              <a:rPr lang="en-US" sz="2800" dirty="0"/>
              <a:t> donor, then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dirty="0"/>
              <a:t>97% that suspect and donor are IBD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dirty="0"/>
              <a:t>which is very unlikely if they are separated by more than a few centuries.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 17-locus haplotype is typically represented by a small number</a:t>
            </a:r>
            <a:r>
              <a:rPr lang="en-US" sz="2800" dirty="0">
                <a:solidFill>
                  <a:srgbClr val="FFFF66"/>
                </a:solidFill>
              </a:rPr>
              <a:t>*</a:t>
            </a:r>
            <a:r>
              <a:rPr lang="en-US" sz="2800" dirty="0"/>
              <a:t> of men descended without mutation from a common ancestor </a:t>
            </a:r>
            <a:r>
              <a:rPr lang="en-US" sz="2800" dirty="0" smtClean="0"/>
              <a:t>300 </a:t>
            </a:r>
            <a:r>
              <a:rPr lang="en-US" sz="2800" dirty="0"/>
              <a:t>years ago</a:t>
            </a:r>
            <a:r>
              <a:rPr lang="en-US" sz="28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Probably way beyond immediate family.</a:t>
            </a:r>
            <a:endParaRPr lang="en-US" sz="2800" dirty="0"/>
          </a:p>
          <a:p>
            <a:pPr algn="r"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rgbClr val="FFFF66"/>
                </a:solidFill>
              </a:rPr>
              <a:t>*  </a:t>
            </a:r>
            <a:r>
              <a:rPr lang="en-US" sz="2000" dirty="0" smtClean="0">
                <a:solidFill>
                  <a:srgbClr val="FFFF66"/>
                </a:solidFill>
              </a:rPr>
              <a:t>1/10000 </a:t>
            </a:r>
            <a:r>
              <a:rPr lang="en-US" sz="2000" dirty="0">
                <a:solidFill>
                  <a:srgbClr val="FFFF66"/>
                </a:solidFill>
              </a:rPr>
              <a:t>of the population</a:t>
            </a:r>
          </a:p>
        </p:txBody>
      </p:sp>
      <p:pic>
        <p:nvPicPr>
          <p:cNvPr id="6" name="RareHaplotypes524-0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716963" y="4823222"/>
            <a:ext cx="304800" cy="228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5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4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4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4784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3"/>
          <p:cNvSpPr>
            <a:spLocks noGrp="1" noChangeArrowheads="1"/>
          </p:cNvSpPr>
          <p:nvPr>
            <p:ph idx="1"/>
          </p:nvPr>
        </p:nvSpPr>
        <p:spPr>
          <a:xfrm>
            <a:off x="466725" y="1110997"/>
            <a:ext cx="822960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Example</a:t>
            </a:r>
            <a:r>
              <a:rPr lang="en-US" sz="2800" smtClean="0"/>
              <a:t>: 1272 </a:t>
            </a:r>
            <a:r>
              <a:rPr lang="en-US" sz="2800" dirty="0" smtClean="0"/>
              <a:t>Caucasian men (ABI)</a:t>
            </a:r>
          </a:p>
          <a:p>
            <a:pPr lvl="1"/>
            <a:r>
              <a:rPr lang="en-US" sz="2400" dirty="0" smtClean="0"/>
              <a:t>808000 </a:t>
            </a:r>
            <a:r>
              <a:rPr lang="en-US" sz="2400" dirty="0" err="1" smtClean="0"/>
              <a:t>pairwise</a:t>
            </a:r>
            <a:r>
              <a:rPr lang="en-US" sz="2400" dirty="0" smtClean="0"/>
              <a:t> comparisons (big sample!)</a:t>
            </a:r>
          </a:p>
          <a:p>
            <a:pPr lvl="2"/>
            <a:r>
              <a:rPr lang="en-US" sz="2000" dirty="0" smtClean="0"/>
              <a:t>90% of 1272 men are singletons (no </a:t>
            </a:r>
            <a:r>
              <a:rPr lang="en-US" sz="2000" dirty="0" err="1" smtClean="0"/>
              <a:t>pairwise</a:t>
            </a:r>
            <a:r>
              <a:rPr lang="en-US" sz="2000" dirty="0" smtClean="0"/>
              <a:t> matches)</a:t>
            </a:r>
          </a:p>
          <a:p>
            <a:pPr lvl="2"/>
            <a:r>
              <a:rPr lang="en-US" sz="2000" dirty="0" smtClean="0"/>
              <a:t>49 pairs of matching </a:t>
            </a:r>
            <a:r>
              <a:rPr lang="en-US" sz="2000" dirty="0" err="1" smtClean="0"/>
              <a:t>haplotypes</a:t>
            </a:r>
            <a:r>
              <a:rPr lang="en-US" sz="2000" dirty="0" smtClean="0"/>
              <a:t> (49 matches)</a:t>
            </a:r>
          </a:p>
          <a:p>
            <a:pPr lvl="2"/>
            <a:r>
              <a:rPr lang="en-US" sz="2000" dirty="0" smtClean="0"/>
              <a:t>5 triples (5</a:t>
            </a:r>
            <a:r>
              <a:rPr lang="en-US" sz="2000" dirty="0" smtClean="0">
                <a:cs typeface="Times New Roman" pitchFamily="18" charset="0"/>
              </a:rPr>
              <a:t>×3=15 </a:t>
            </a:r>
            <a:r>
              <a:rPr lang="en-US" sz="2000" dirty="0" err="1" smtClean="0">
                <a:cs typeface="Times New Roman" pitchFamily="18" charset="0"/>
              </a:rPr>
              <a:t>pairwise</a:t>
            </a:r>
            <a:r>
              <a:rPr lang="en-US" sz="2000" dirty="0" smtClean="0">
                <a:cs typeface="Times New Roman" pitchFamily="18" charset="0"/>
              </a:rPr>
              <a:t> matches)</a:t>
            </a:r>
          </a:p>
          <a:p>
            <a:pPr lvl="1"/>
            <a:r>
              <a:rPr lang="en-US" sz="2200" dirty="0" smtClean="0">
                <a:cs typeface="Times New Roman" pitchFamily="18" charset="0"/>
              </a:rPr>
              <a:t> …  in total 91 </a:t>
            </a:r>
            <a:r>
              <a:rPr lang="en-US" sz="2200" dirty="0" err="1" smtClean="0">
                <a:cs typeface="Times New Roman" pitchFamily="18" charset="0"/>
              </a:rPr>
              <a:t>pairwise</a:t>
            </a:r>
            <a:r>
              <a:rPr lang="en-US" sz="2200" dirty="0" smtClean="0">
                <a:cs typeface="Times New Roman" pitchFamily="18" charset="0"/>
              </a:rPr>
              <a:t> matches / 808000</a:t>
            </a:r>
          </a:p>
          <a:p>
            <a:pPr lvl="1"/>
            <a:r>
              <a:rPr lang="en-US" sz="2400" dirty="0" err="1" smtClean="0">
                <a:cs typeface="Times New Roman" pitchFamily="18" charset="0"/>
              </a:rPr>
              <a:t>Pairwise</a:t>
            </a:r>
            <a:r>
              <a:rPr lang="en-US" sz="2400" dirty="0" smtClean="0">
                <a:cs typeface="Times New Roman" pitchFamily="18" charset="0"/>
              </a:rPr>
              <a:t> matching rate 1/8900</a:t>
            </a:r>
            <a:endParaRPr lang="en-US" sz="2400" dirty="0" smtClean="0"/>
          </a:p>
          <a:p>
            <a:r>
              <a:rPr lang="en-US" sz="2800" dirty="0" smtClean="0"/>
              <a:t>Can evidential strength (new type) be less than that? (no matter what the “upper confidence” limit may be)</a:t>
            </a: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smtClean="0"/>
              <a:t>probability two random men match?</a:t>
            </a:r>
          </a:p>
        </p:txBody>
      </p:sp>
      <p:pic>
        <p:nvPicPr>
          <p:cNvPr id="9" name="~PP3369.WAV">
            <a:hlinkClick r:id="" action="ppaction://media"/>
          </p:cNvPr>
          <p:cNvPicPr>
            <a:picLocks noRot="1" noChangeAspect="1"/>
          </p:cNvPicPr>
          <p:nvPr>
            <a:wavAudioFile r:embed="rId1" name="~PP3369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4823222"/>
            <a:ext cx="304800" cy="228600"/>
          </a:xfrm>
          <a:prstGeom prst="rect">
            <a:avLst/>
          </a:prstGeom>
        </p:spPr>
      </p:pic>
    </p:spTree>
  </p:cSld>
  <p:clrMapOvr>
    <a:masterClrMapping/>
  </p:clrMapOvr>
  <p:transition advTm="398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Assume Y-filer (17 STR loci)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Probability in an actual database?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Example: 1272 Caucasian men (ABI sample)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90% are “singletons”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Smaller database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If </a:t>
            </a:r>
            <a:r>
              <a:rPr lang="en-US" i="1" dirty="0" smtClean="0"/>
              <a:t>n</a:t>
            </a:r>
            <a:r>
              <a:rPr lang="en-US" dirty="0" smtClean="0"/>
              <a:t>=1, 100% singletons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Suppose we collect the entire world male population. What % of singletons?</a:t>
            </a: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Probability of a new Y haplotype</a:t>
            </a:r>
          </a:p>
        </p:txBody>
      </p:sp>
      <p:pic>
        <p:nvPicPr>
          <p:cNvPr id="8" name="~PP409.WAV">
            <a:hlinkClick r:id="" action="ppaction://media"/>
          </p:cNvPr>
          <p:cNvPicPr>
            <a:picLocks noRot="1" noChangeAspect="1"/>
          </p:cNvPicPr>
          <p:nvPr>
            <a:wavAudioFile r:embed="rId1" name="~PP409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4823222"/>
            <a:ext cx="304800" cy="228600"/>
          </a:xfrm>
          <a:prstGeom prst="rect">
            <a:avLst/>
          </a:prstGeom>
        </p:spPr>
      </p:pic>
    </p:spTree>
  </p:cSld>
  <p:clrMapOvr>
    <a:masterClrMapping/>
  </p:clrMapOvr>
  <p:transition advTm="270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520" y="0"/>
            <a:ext cx="7772400" cy="1029974"/>
          </a:xfrm>
        </p:spPr>
        <p:txBody>
          <a:bodyPr/>
          <a:lstStyle/>
          <a:p>
            <a:pPr algn="l"/>
            <a:r>
              <a:rPr lang="en-US" sz="3200" dirty="0" smtClean="0"/>
              <a:t>Exploring the world of Y haplotypes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139911"/>
            <a:ext cx="6618642" cy="245314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 smtClean="0">
                <a:sym typeface="Symbol" pitchFamily="18" charset="2"/>
              </a:rPr>
              <a:t>Ways to explore: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sym typeface="Symbol" pitchFamily="18" charset="2"/>
              </a:rPr>
              <a:t>Data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sym typeface="Symbol" pitchFamily="18" charset="2"/>
              </a:rPr>
              <a:t>Theory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sym typeface="Symbol" pitchFamily="18" charset="2"/>
              </a:rPr>
              <a:t>Simulations</a:t>
            </a:r>
          </a:p>
          <a:p>
            <a:pPr lvl="1"/>
            <a:r>
              <a:rPr lang="en-US" sz="2400" dirty="0" smtClean="0">
                <a:sym typeface="Symbol" pitchFamily="18" charset="2"/>
              </a:rPr>
              <a:t>Analogy with </a:t>
            </a:r>
            <a:r>
              <a:rPr lang="en-US" sz="2400" dirty="0" err="1" smtClean="0">
                <a:sym typeface="Symbol" pitchFamily="18" charset="2"/>
              </a:rPr>
              <a:t>autosomal</a:t>
            </a:r>
            <a:r>
              <a:rPr lang="en-US" sz="2400" dirty="0" smtClean="0">
                <a:sym typeface="Symbol" pitchFamily="18" charset="2"/>
              </a:rPr>
              <a:t> methods</a:t>
            </a:r>
            <a:endParaRPr lang="en-US" sz="2400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en-US" sz="2400" dirty="0" smtClean="0">
                <a:sym typeface="Symbol" pitchFamily="18" charset="2"/>
              </a:rPr>
              <a:t>Obvious to adapt </a:t>
            </a:r>
            <a:r>
              <a:rPr lang="en-US" sz="2400" dirty="0" err="1" smtClean="0">
                <a:sym typeface="Symbol" pitchFamily="18" charset="2"/>
              </a:rPr>
              <a:t>autosomal</a:t>
            </a:r>
            <a:r>
              <a:rPr lang="en-US" sz="2400" dirty="0" smtClean="0">
                <a:sym typeface="Symbol" pitchFamily="18" charset="2"/>
              </a:rPr>
              <a:t> methods but</a:t>
            </a:r>
          </a:p>
          <a:p>
            <a:pPr>
              <a:spcBef>
                <a:spcPts val="100"/>
              </a:spcBef>
              <a:buNone/>
            </a:pPr>
            <a:r>
              <a:rPr lang="en-US" sz="2400" dirty="0" smtClean="0">
                <a:sym typeface="Symbol" pitchFamily="18" charset="2"/>
              </a:rPr>
              <a:t> 	bad idea for at least 8 reasons</a:t>
            </a:r>
            <a:endParaRPr lang="en-US" sz="2400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Y haplotype terrain NOT like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</a:rPr>
              <a:t>autosomal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 ! 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 	Start from scratch.</a:t>
            </a:r>
            <a:endParaRPr lang="en-US" sz="2400" dirty="0" smtClean="0">
              <a:solidFill>
                <a:srgbClr val="FFFF00"/>
              </a:solidFill>
              <a:sym typeface="Symbol" pitchFamily="18" charset="2"/>
            </a:endParaRPr>
          </a:p>
        </p:txBody>
      </p:sp>
      <p:sp>
        <p:nvSpPr>
          <p:cNvPr id="4" name="Rounded Rectangle 3"/>
          <p:cNvSpPr/>
          <p:nvPr/>
        </p:nvSpPr>
        <p:spPr bwMode="auto">
          <a:xfrm>
            <a:off x="622169" y="2678647"/>
            <a:ext cx="6585455" cy="1247887"/>
          </a:xfrm>
          <a:prstGeom prst="roundRect">
            <a:avLst/>
          </a:prstGeom>
          <a:noFill/>
          <a:ln w="381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" name="Picture 6" descr="canstock81100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66357" y="2488519"/>
            <a:ext cx="1155972" cy="160551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109420" y="2506524"/>
            <a:ext cx="853664" cy="755725"/>
            <a:chOff x="1885950" y="647700"/>
            <a:chExt cx="1409700" cy="1409700"/>
          </a:xfrm>
        </p:grpSpPr>
        <p:sp>
          <p:nvSpPr>
            <p:cNvPr id="8" name="Oval 7"/>
            <p:cNvSpPr/>
            <p:nvPr/>
          </p:nvSpPr>
          <p:spPr bwMode="auto">
            <a:xfrm>
              <a:off x="1885950" y="647700"/>
              <a:ext cx="1409700" cy="1409700"/>
            </a:xfrm>
            <a:prstGeom prst="ellipse">
              <a:avLst/>
            </a:prstGeom>
            <a:noFill/>
            <a:ln w="76200" cap="flat" cmpd="sng" algn="ctr">
              <a:solidFill>
                <a:schemeClr val="accent2">
                  <a:alpha val="83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9" name="Straight Connector 8"/>
            <p:cNvCxnSpPr>
              <a:stCxn id="8" idx="3"/>
              <a:endCxn id="8" idx="7"/>
            </p:cNvCxnSpPr>
            <p:nvPr/>
          </p:nvCxnSpPr>
          <p:spPr bwMode="auto">
            <a:xfrm flipV="1">
              <a:off x="2092395" y="854145"/>
              <a:ext cx="996809" cy="996810"/>
            </a:xfrm>
            <a:prstGeom prst="line">
              <a:avLst/>
            </a:prstGeom>
            <a:noFill/>
            <a:ln w="76200" cap="flat" cmpd="sng" algn="ctr">
              <a:solidFill>
                <a:schemeClr val="accent2">
                  <a:alpha val="83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4" grpId="0" uiExpan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dirty="0" smtClean="0"/>
              <a:t>Initial reason </a:t>
            </a:r>
            <a:r>
              <a:rPr lang="en-US" sz="3200" dirty="0" err="1" smtClean="0"/>
              <a:t>autosomal</a:t>
            </a:r>
            <a:r>
              <a:rPr lang="en-US" sz="3200" dirty="0" smtClean="0"/>
              <a:t> way wrong for Y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Obviously product rule is out for Y haplotypes –</a:t>
            </a:r>
          </a:p>
          <a:p>
            <a:pPr>
              <a:buNone/>
            </a:pPr>
            <a:r>
              <a:rPr lang="en-US" sz="2800" dirty="0" smtClean="0"/>
              <a:t>	nothing new, everyone knew that.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520" y="387274"/>
            <a:ext cx="7772400" cy="642699"/>
          </a:xfrm>
        </p:spPr>
        <p:txBody>
          <a:bodyPr/>
          <a:lstStyle/>
          <a:p>
            <a:pPr algn="l"/>
            <a:r>
              <a:rPr lang="en-US" sz="3200" dirty="0" smtClean="0"/>
              <a:t>Exploring 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426" y="1139911"/>
            <a:ext cx="8767482" cy="3489239"/>
          </a:xfrm>
        </p:spPr>
        <p:txBody>
          <a:bodyPr/>
          <a:lstStyle/>
          <a:p>
            <a:r>
              <a:rPr lang="en-US" sz="2200" u="sng" dirty="0" smtClean="0">
                <a:sym typeface="Symbol" pitchFamily="18" charset="2"/>
              </a:rPr>
              <a:t>Data:</a:t>
            </a:r>
            <a:r>
              <a:rPr lang="en-US" sz="2200" dirty="0" smtClean="0">
                <a:sym typeface="Symbol" pitchFamily="18" charset="2"/>
              </a:rPr>
              <a:t> 4102 U.S. Caucasian </a:t>
            </a:r>
            <a:r>
              <a:rPr lang="en-US" sz="2200" dirty="0" err="1" smtClean="0">
                <a:sym typeface="Symbol" pitchFamily="18" charset="2"/>
              </a:rPr>
              <a:t>Yfiler</a:t>
            </a:r>
            <a:r>
              <a:rPr lang="en-US" sz="2200" baseline="30000" dirty="0" err="1" smtClean="0">
                <a:sym typeface="Symbol" pitchFamily="18" charset="2"/>
              </a:rPr>
              <a:t>TM</a:t>
            </a:r>
            <a:r>
              <a:rPr lang="en-US" sz="2200" dirty="0" smtClean="0">
                <a:sym typeface="Symbol" pitchFamily="18" charset="2"/>
              </a:rPr>
              <a:t> haplotypes (from ABI)</a:t>
            </a:r>
          </a:p>
          <a:p>
            <a:pPr lvl="1"/>
            <a:r>
              <a:rPr lang="en-US" sz="2200" dirty="0" smtClean="0">
                <a:cs typeface="Times New Roman"/>
                <a:sym typeface="Symbol" pitchFamily="18" charset="2"/>
              </a:rPr>
              <a:t>Empirical RMP (i.e. </a:t>
            </a:r>
            <a:r>
              <a:rPr lang="en-US" sz="2200" dirty="0" err="1" smtClean="0">
                <a:cs typeface="Times New Roman"/>
                <a:sym typeface="Symbol" pitchFamily="18" charset="2"/>
              </a:rPr>
              <a:t>pairwise</a:t>
            </a:r>
            <a:r>
              <a:rPr lang="en-US" sz="2200" dirty="0" smtClean="0">
                <a:cs typeface="Times New Roman"/>
                <a:sym typeface="Symbol" pitchFamily="18" charset="2"/>
              </a:rPr>
              <a:t> match rate)  = 1/8800.</a:t>
            </a:r>
            <a:endParaRPr lang="en-US" sz="2200" dirty="0" smtClean="0">
              <a:sym typeface="Symbol" pitchFamily="18" charset="2"/>
            </a:endParaRPr>
          </a:p>
          <a:p>
            <a:pPr lvl="1"/>
            <a:r>
              <a:rPr lang="en-US" sz="2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κ</a:t>
            </a:r>
            <a:r>
              <a:rPr lang="en-US" sz="2200" dirty="0" smtClean="0">
                <a:cs typeface="Times New Roman"/>
                <a:sym typeface="Symbol" pitchFamily="18" charset="2"/>
              </a:rPr>
              <a:t> = 84% (3439 men) are “singletons” (unique type).</a:t>
            </a:r>
          </a:p>
          <a:p>
            <a:r>
              <a:rPr lang="en-US" sz="2200" u="sng" dirty="0" smtClean="0"/>
              <a:t>Therefore</a:t>
            </a:r>
            <a:r>
              <a:rPr lang="en-US" sz="2200" dirty="0" smtClean="0"/>
              <a:t>  it is 84% that the crime type </a:t>
            </a:r>
            <a:r>
              <a:rPr lang="en-US" sz="2200" dirty="0" smtClean="0">
                <a:solidFill>
                  <a:schemeClr val="tx1">
                    <a:lumMod val="75000"/>
                  </a:schemeClr>
                </a:solidFill>
              </a:rPr>
              <a:t>T</a:t>
            </a:r>
            <a:r>
              <a:rPr lang="en-US" sz="2200" dirty="0" smtClean="0"/>
              <a:t> is a new type (Brenner 2010)</a:t>
            </a:r>
          </a:p>
          <a:p>
            <a:pPr lvl="1"/>
            <a:r>
              <a:rPr lang="en-US" sz="2200" dirty="0" smtClean="0">
                <a:cs typeface="Times New Roman"/>
                <a:sym typeface="Symbol" pitchFamily="18" charset="2"/>
              </a:rPr>
              <a:t>RMP = (1-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κ</a:t>
            </a:r>
            <a:r>
              <a:rPr lang="en-US" sz="2200" dirty="0" smtClean="0">
                <a:cs typeface="Times New Roman"/>
                <a:sym typeface="Symbol" pitchFamily="18" charset="2"/>
              </a:rPr>
              <a:t>)/</a:t>
            </a:r>
            <a:r>
              <a:rPr lang="en-US" sz="2200" i="1" dirty="0" smtClean="0">
                <a:cs typeface="Times New Roman"/>
                <a:sym typeface="Symbol" pitchFamily="18" charset="2"/>
              </a:rPr>
              <a:t>n</a:t>
            </a:r>
            <a:r>
              <a:rPr lang="en-US" sz="2200" dirty="0" smtClean="0">
                <a:cs typeface="Times New Roman"/>
                <a:sym typeface="Symbol" pitchFamily="18" charset="2"/>
              </a:rPr>
              <a:t> = 1/25000 for a new type (Brenner 2010).</a:t>
            </a:r>
          </a:p>
          <a:p>
            <a:pPr lvl="1"/>
            <a:r>
              <a:rPr lang="en-US" sz="2200" dirty="0" smtClean="0"/>
              <a:t>Sample frequency = 0/4102 or 1/4103.</a:t>
            </a:r>
          </a:p>
          <a:p>
            <a:pPr lvl="1">
              <a:buNone/>
            </a:pPr>
            <a:r>
              <a:rPr lang="en-US" sz="2200" dirty="0" smtClean="0">
                <a:solidFill>
                  <a:schemeClr val="tx1">
                    <a:lumMod val="75000"/>
                  </a:schemeClr>
                </a:solidFill>
              </a:rPr>
              <a:t>☞ </a:t>
            </a:r>
            <a:r>
              <a:rPr lang="en-US" sz="2200" b="1" i="1" dirty="0" smtClean="0">
                <a:solidFill>
                  <a:schemeClr val="tx1">
                    <a:lumMod val="75000"/>
                  </a:schemeClr>
                </a:solidFill>
              </a:rPr>
              <a:t>sample frequency is not a logical or realistic estimate for RMP</a:t>
            </a:r>
            <a:r>
              <a:rPr lang="en-US" sz="2200" b="1" i="1" dirty="0" smtClean="0">
                <a:solidFill>
                  <a:schemeClr val="tx1">
                    <a:lumMod val="75000"/>
                  </a:schemeClr>
                </a:solidFill>
                <a:sym typeface="Symbol" pitchFamily="18" charset="2"/>
              </a:rPr>
              <a:t> </a:t>
            </a:r>
          </a:p>
          <a:p>
            <a:pPr lvl="1">
              <a:buNone/>
            </a:pPr>
            <a:r>
              <a:rPr lang="en-US" sz="2200" b="1" i="1" dirty="0" smtClean="0">
                <a:solidFill>
                  <a:schemeClr val="tx1">
                    <a:lumMod val="75000"/>
                  </a:schemeClr>
                </a:solidFill>
              </a:rPr>
              <a:t>	(unlike in the </a:t>
            </a:r>
            <a:r>
              <a:rPr lang="en-US" sz="2200" b="1" i="1" dirty="0" err="1" smtClean="0">
                <a:solidFill>
                  <a:schemeClr val="tx1">
                    <a:lumMod val="75000"/>
                  </a:schemeClr>
                </a:solidFill>
              </a:rPr>
              <a:t>autosomal</a:t>
            </a:r>
            <a:r>
              <a:rPr lang="en-US" sz="2200" b="1" i="1" dirty="0" smtClean="0">
                <a:solidFill>
                  <a:schemeClr val="tx1">
                    <a:lumMod val="75000"/>
                  </a:schemeClr>
                </a:solidFill>
              </a:rPr>
              <a:t>  situation)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568379" y="3562350"/>
            <a:ext cx="7861541" cy="828346"/>
          </a:xfrm>
          <a:prstGeom prst="roundRect">
            <a:avLst/>
          </a:prstGeom>
          <a:noFill/>
          <a:ln w="381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475642" y="1559859"/>
            <a:ext cx="1021977" cy="301214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9198" y="1527245"/>
            <a:ext cx="1111202" cy="492443"/>
          </a:xfrm>
          <a:prstGeom prst="rect">
            <a:avLst/>
          </a:prstGeom>
          <a:solidFill>
            <a:srgbClr val="0000CC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600" dirty="0" smtClean="0"/>
              <a:t>1/8800</a:t>
            </a:r>
            <a:endParaRPr lang="en-US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2905119" y="2733481"/>
            <a:ext cx="1277914" cy="492443"/>
          </a:xfrm>
          <a:prstGeom prst="rect">
            <a:avLst/>
          </a:prstGeom>
          <a:solidFill>
            <a:srgbClr val="0000CC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600" dirty="0" smtClean="0"/>
              <a:t>1/25000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520" y="387274"/>
            <a:ext cx="7772400" cy="642699"/>
          </a:xfrm>
        </p:spPr>
        <p:txBody>
          <a:bodyPr/>
          <a:lstStyle/>
          <a:p>
            <a:pPr algn="l"/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</a:rPr>
              <a:t>RMP ≠ sample frequency (not even close) so …?</a:t>
            </a:r>
            <a:endParaRPr lang="en-US" sz="2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39911"/>
            <a:ext cx="7772400" cy="3489239"/>
          </a:xfrm>
        </p:spPr>
        <p:txBody>
          <a:bodyPr/>
          <a:lstStyle/>
          <a:p>
            <a:r>
              <a:rPr lang="en-US" sz="2400" i="1" dirty="0" smtClean="0">
                <a:solidFill>
                  <a:srgbClr val="FFFF00"/>
                </a:solidFill>
                <a:sym typeface="Symbol" pitchFamily="18" charset="2"/>
              </a:rPr>
              <a:t>Sketch of answers:</a:t>
            </a:r>
          </a:p>
          <a:p>
            <a:pPr marL="914400" lvl="1" indent="-457200"/>
            <a:r>
              <a:rPr lang="en-US" sz="2400" i="1" dirty="0" smtClean="0">
                <a:solidFill>
                  <a:srgbClr val="FFFF00"/>
                </a:solidFill>
                <a:sym typeface="Symbol" pitchFamily="18" charset="2"/>
              </a:rPr>
              <a:t>Sample database is data</a:t>
            </a:r>
            <a:r>
              <a:rPr lang="en-US" sz="2400" b="1" dirty="0" smtClean="0">
                <a:solidFill>
                  <a:srgbClr val="FFFF00"/>
                </a:solidFill>
                <a:sym typeface="Symbol" pitchFamily="18" charset="2"/>
              </a:rPr>
              <a:t> – </a:t>
            </a:r>
            <a:r>
              <a:rPr lang="en-US" sz="2400" dirty="0" smtClean="0">
                <a:solidFill>
                  <a:srgbClr val="FFFFFF"/>
                </a:solidFill>
                <a:sym typeface="Symbol" pitchFamily="18" charset="2"/>
              </a:rPr>
              <a:t>Consider whole database (e.g. # of singletons), not just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sym typeface="Symbol" pitchFamily="18" charset="2"/>
              </a:rPr>
              <a:t>T</a:t>
            </a:r>
            <a:r>
              <a:rPr lang="en-US" sz="2400" dirty="0" smtClean="0">
                <a:solidFill>
                  <a:srgbClr val="FFFFFF"/>
                </a:solidFill>
                <a:sym typeface="Symbol" pitchFamily="18" charset="2"/>
              </a:rPr>
              <a:t>.</a:t>
            </a:r>
            <a:endParaRPr lang="en-US" sz="2400" i="1" dirty="0" smtClean="0">
              <a:solidFill>
                <a:srgbClr val="FFFF00"/>
              </a:solidFill>
              <a:sym typeface="Symbol" pitchFamily="18" charset="2"/>
            </a:endParaRPr>
          </a:p>
          <a:p>
            <a:pPr marL="914400" lvl="1" indent="-457200"/>
            <a:r>
              <a:rPr lang="en-US" sz="2400" i="1" dirty="0" smtClean="0">
                <a:solidFill>
                  <a:srgbClr val="FFFF00"/>
                </a:solidFill>
                <a:sym typeface="Symbol" pitchFamily="18" charset="2"/>
              </a:rPr>
              <a:t>Model</a:t>
            </a:r>
            <a:r>
              <a:rPr lang="en-US" sz="2400" b="1" dirty="0" smtClean="0">
                <a:solidFill>
                  <a:srgbClr val="FFFF00"/>
                </a:solidFill>
                <a:sym typeface="Symbol" pitchFamily="18" charset="2"/>
              </a:rPr>
              <a:t> – </a:t>
            </a:r>
            <a:r>
              <a:rPr lang="en-US" sz="2400" dirty="0" smtClean="0">
                <a:solidFill>
                  <a:srgbClr val="FFFFFF"/>
                </a:solidFill>
                <a:sym typeface="Symbol" pitchFamily="18" charset="2"/>
              </a:rPr>
              <a:t>Need population genetic theory from which we can calculate how haplotypes come and go.</a:t>
            </a:r>
          </a:p>
          <a:p>
            <a:pPr marL="914400" lvl="1" indent="-457200">
              <a:buFont typeface="+mj-lt"/>
              <a:buAutoNum type="arabicPeriod" startAt="7"/>
            </a:pPr>
            <a:endParaRPr lang="en-US" sz="2400" i="1" dirty="0" smtClean="0">
              <a:solidFill>
                <a:srgbClr val="FFFFFF"/>
              </a:solidFill>
              <a:sym typeface="Symbol" pitchFamily="18" charset="2"/>
            </a:endParaRPr>
          </a:p>
          <a:p>
            <a:pPr marL="514350" indent="-457200"/>
            <a:r>
              <a:rPr lang="en-US" sz="2800" i="1" dirty="0" smtClean="0">
                <a:solidFill>
                  <a:srgbClr val="FFFFFF"/>
                </a:solidFill>
                <a:sym typeface="Symbol" pitchFamily="18" charset="2"/>
              </a:rPr>
              <a:t>Now back to the story</a:t>
            </a:r>
            <a:r>
              <a:rPr lang="en-US" sz="2800" i="1" dirty="0" smtClean="0">
                <a:solidFill>
                  <a:srgbClr val="FFFF00"/>
                </a:solidFill>
                <a:sym typeface="Symbol" pitchFamily="18" charset="2"/>
              </a:rPr>
              <a:t>	</a:t>
            </a:r>
            <a:endParaRPr lang="en-US" sz="2800" dirty="0" smtClean="0">
              <a:solidFill>
                <a:srgbClr val="FFFF00"/>
              </a:solidFill>
              <a:sym typeface="Symbol" pitchFamily="18" charset="2"/>
            </a:endParaRPr>
          </a:p>
          <a:p>
            <a:pPr lvl="1" algn="r">
              <a:buNone/>
            </a:pPr>
            <a:endParaRPr lang="en-US" sz="2400" dirty="0" smtClean="0">
              <a:solidFill>
                <a:srgbClr val="FFFF00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the </a:t>
            </a:r>
            <a:r>
              <a:rPr lang="en-US" dirty="0" err="1" smtClean="0"/>
              <a:t>Yfiler</a:t>
            </a:r>
            <a:r>
              <a:rPr lang="en-US" dirty="0" smtClean="0"/>
              <a:t> lineages</a:t>
            </a:r>
            <a:endParaRPr lang="en-US" dirty="0"/>
          </a:p>
        </p:txBody>
      </p:sp>
      <p:sp>
        <p:nvSpPr>
          <p:cNvPr id="413740" name="Freeform 44"/>
          <p:cNvSpPr>
            <a:spLocks/>
          </p:cNvSpPr>
          <p:nvPr/>
        </p:nvSpPr>
        <p:spPr bwMode="auto">
          <a:xfrm>
            <a:off x="4635500" y="2266691"/>
            <a:ext cx="1892300" cy="95250"/>
          </a:xfrm>
          <a:custGeom>
            <a:avLst/>
            <a:gdLst/>
            <a:ahLst/>
            <a:cxnLst>
              <a:cxn ang="0">
                <a:pos x="0" y="80"/>
              </a:cxn>
              <a:cxn ang="0">
                <a:pos x="396" y="0"/>
              </a:cxn>
              <a:cxn ang="0">
                <a:pos x="808" y="80"/>
              </a:cxn>
              <a:cxn ang="0">
                <a:pos x="1192" y="24"/>
              </a:cxn>
            </a:cxnLst>
            <a:rect l="0" t="0" r="r" b="b"/>
            <a:pathLst>
              <a:path w="1192" h="80">
                <a:moveTo>
                  <a:pt x="0" y="80"/>
                </a:moveTo>
                <a:lnTo>
                  <a:pt x="396" y="0"/>
                </a:lnTo>
                <a:lnTo>
                  <a:pt x="808" y="80"/>
                </a:lnTo>
                <a:lnTo>
                  <a:pt x="1192" y="24"/>
                </a:lnTo>
              </a:path>
            </a:pathLst>
          </a:custGeom>
          <a:noFill/>
          <a:ln w="38100" cap="flat" cmpd="sng">
            <a:solidFill>
              <a:srgbClr val="00FFFF"/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413746" name="Line 50"/>
          <p:cNvSpPr>
            <a:spLocks noChangeShapeType="1"/>
          </p:cNvSpPr>
          <p:nvPr/>
        </p:nvSpPr>
        <p:spPr bwMode="auto">
          <a:xfrm>
            <a:off x="6521450" y="2300028"/>
            <a:ext cx="546100" cy="1047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3362325" y="1553506"/>
            <a:ext cx="3819525" cy="471488"/>
            <a:chOff x="2118" y="1557"/>
            <a:chExt cx="2406" cy="396"/>
          </a:xfrm>
        </p:grpSpPr>
        <p:grpSp>
          <p:nvGrpSpPr>
            <p:cNvPr id="3" name="Group 65"/>
            <p:cNvGrpSpPr>
              <a:grpSpLocks/>
            </p:cNvGrpSpPr>
            <p:nvPr/>
          </p:nvGrpSpPr>
          <p:grpSpPr bwMode="auto">
            <a:xfrm>
              <a:off x="2118" y="1557"/>
              <a:ext cx="2406" cy="396"/>
              <a:chOff x="2118" y="1557"/>
              <a:chExt cx="2406" cy="396"/>
            </a:xfrm>
          </p:grpSpPr>
          <p:sp>
            <p:nvSpPr>
              <p:cNvPr id="413736" name="Freeform 40"/>
              <p:cNvSpPr>
                <a:spLocks/>
              </p:cNvSpPr>
              <p:nvPr/>
            </p:nvSpPr>
            <p:spPr bwMode="auto">
              <a:xfrm>
                <a:off x="2118" y="1557"/>
                <a:ext cx="1110" cy="135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384" y="15"/>
                  </a:cxn>
                  <a:cxn ang="0">
                    <a:pos x="777" y="126"/>
                  </a:cxn>
                  <a:cxn ang="0">
                    <a:pos x="1110" y="0"/>
                  </a:cxn>
                </a:cxnLst>
                <a:rect l="0" t="0" r="r" b="b"/>
                <a:pathLst>
                  <a:path w="1110" h="135">
                    <a:moveTo>
                      <a:pt x="0" y="135"/>
                    </a:moveTo>
                    <a:lnTo>
                      <a:pt x="384" y="15"/>
                    </a:lnTo>
                    <a:lnTo>
                      <a:pt x="777" y="126"/>
                    </a:lnTo>
                    <a:lnTo>
                      <a:pt x="1110" y="0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7" name="Freeform 41"/>
              <p:cNvSpPr>
                <a:spLocks/>
              </p:cNvSpPr>
              <p:nvPr/>
            </p:nvSpPr>
            <p:spPr bwMode="auto">
              <a:xfrm>
                <a:off x="2889" y="1647"/>
                <a:ext cx="969" cy="66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360" y="66"/>
                  </a:cxn>
                  <a:cxn ang="0">
                    <a:pos x="639" y="0"/>
                  </a:cxn>
                  <a:cxn ang="0">
                    <a:pos x="969" y="66"/>
                  </a:cxn>
                </a:cxnLst>
                <a:rect l="0" t="0" r="r" b="b"/>
                <a:pathLst>
                  <a:path w="969" h="66">
                    <a:moveTo>
                      <a:pt x="0" y="36"/>
                    </a:moveTo>
                    <a:lnTo>
                      <a:pt x="360" y="66"/>
                    </a:lnTo>
                    <a:lnTo>
                      <a:pt x="639" y="0"/>
                    </a:lnTo>
                    <a:lnTo>
                      <a:pt x="969" y="66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8" name="Freeform 42"/>
              <p:cNvSpPr>
                <a:spLocks/>
              </p:cNvSpPr>
              <p:nvPr/>
            </p:nvSpPr>
            <p:spPr bwMode="auto">
              <a:xfrm>
                <a:off x="3258" y="1707"/>
                <a:ext cx="1266" cy="24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2" y="132"/>
                  </a:cxn>
                  <a:cxn ang="0">
                    <a:pos x="639" y="192"/>
                  </a:cxn>
                  <a:cxn ang="0">
                    <a:pos x="939" y="246"/>
                  </a:cxn>
                  <a:cxn ang="0">
                    <a:pos x="1266" y="234"/>
                  </a:cxn>
                </a:cxnLst>
                <a:rect l="0" t="0" r="r" b="b"/>
                <a:pathLst>
                  <a:path w="1266" h="246">
                    <a:moveTo>
                      <a:pt x="0" y="0"/>
                    </a:moveTo>
                    <a:lnTo>
                      <a:pt x="282" y="132"/>
                    </a:lnTo>
                    <a:lnTo>
                      <a:pt x="639" y="192"/>
                    </a:lnTo>
                    <a:lnTo>
                      <a:pt x="939" y="246"/>
                    </a:lnTo>
                    <a:lnTo>
                      <a:pt x="1266" y="234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47" name="Line 51"/>
            <p:cNvSpPr>
              <a:spLocks noChangeShapeType="1"/>
            </p:cNvSpPr>
            <p:nvPr/>
          </p:nvSpPr>
          <p:spPr bwMode="auto">
            <a:xfrm>
              <a:off x="2504" y="1572"/>
              <a:ext cx="408" cy="276"/>
            </a:xfrm>
            <a:prstGeom prst="line">
              <a:avLst/>
            </a:prstGeom>
            <a:noFill/>
            <a:ln w="38100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1287864" y="1649386"/>
            <a:ext cx="1235075" cy="682229"/>
            <a:chOff x="410" y="1644"/>
            <a:chExt cx="778" cy="573"/>
          </a:xfrm>
        </p:grpSpPr>
        <p:sp>
          <p:nvSpPr>
            <p:cNvPr id="413748" name="Oval 52"/>
            <p:cNvSpPr>
              <a:spLocks noChangeArrowheads="1"/>
            </p:cNvSpPr>
            <p:nvPr/>
          </p:nvSpPr>
          <p:spPr bwMode="auto">
            <a:xfrm>
              <a:off x="696" y="1772"/>
              <a:ext cx="188" cy="1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13749" name="Line 53"/>
            <p:cNvSpPr>
              <a:spLocks noChangeShapeType="1"/>
            </p:cNvSpPr>
            <p:nvPr/>
          </p:nvSpPr>
          <p:spPr bwMode="auto">
            <a:xfrm flipV="1">
              <a:off x="856" y="1644"/>
              <a:ext cx="16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13750" name="Text Box 54"/>
            <p:cNvSpPr txBox="1">
              <a:spLocks noChangeArrowheads="1"/>
            </p:cNvSpPr>
            <p:nvPr/>
          </p:nvSpPr>
          <p:spPr bwMode="auto">
            <a:xfrm>
              <a:off x="410" y="1829"/>
              <a:ext cx="778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“</a:t>
              </a:r>
              <a:r>
                <a:rPr lang="en-US" sz="2400" dirty="0" smtClean="0">
                  <a:solidFill>
                    <a:schemeClr val="tx1"/>
                  </a:solidFill>
                </a:rPr>
                <a:t>Adam</a:t>
              </a:r>
              <a:r>
                <a:rPr lang="en-US" sz="2000" dirty="0" smtClean="0">
                  <a:solidFill>
                    <a:schemeClr val="tx1"/>
                  </a:solidFill>
                </a:rPr>
                <a:t>”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66"/>
          <p:cNvGrpSpPr>
            <a:grpSpLocks/>
          </p:cNvGrpSpPr>
          <p:nvPr/>
        </p:nvGrpSpPr>
        <p:grpSpPr bwMode="auto">
          <a:xfrm>
            <a:off x="2844798" y="899849"/>
            <a:ext cx="1460500" cy="785810"/>
            <a:chOff x="1792" y="1008"/>
            <a:chExt cx="920" cy="660"/>
          </a:xfrm>
        </p:grpSpPr>
        <p:sp>
          <p:nvSpPr>
            <p:cNvPr id="413751" name="Text Box 55"/>
            <p:cNvSpPr txBox="1">
              <a:spLocks noChangeArrowheads="1"/>
            </p:cNvSpPr>
            <p:nvPr/>
          </p:nvSpPr>
          <p:spPr bwMode="auto">
            <a:xfrm>
              <a:off x="1792" y="1008"/>
              <a:ext cx="920" cy="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800" dirty="0">
                  <a:solidFill>
                    <a:schemeClr val="tx1"/>
                  </a:solidFill>
                </a:rPr>
                <a:t>muta</a:t>
              </a:r>
              <a:r>
                <a:rPr lang="en-US" sz="2800" dirty="0">
                  <a:solidFill>
                    <a:srgbClr val="FF99CC"/>
                  </a:solidFill>
                </a:rPr>
                <a:t>tion</a:t>
              </a:r>
            </a:p>
          </p:txBody>
        </p:sp>
        <p:sp>
          <p:nvSpPr>
            <p:cNvPr id="413752" name="Freeform 56"/>
            <p:cNvSpPr>
              <a:spLocks/>
            </p:cNvSpPr>
            <p:nvPr/>
          </p:nvSpPr>
          <p:spPr bwMode="auto">
            <a:xfrm>
              <a:off x="1974" y="1412"/>
              <a:ext cx="193" cy="256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138" y="256"/>
                </a:cxn>
              </a:cxnLst>
              <a:rect l="0" t="0" r="r" b="b"/>
              <a:pathLst>
                <a:path w="193" h="256">
                  <a:moveTo>
                    <a:pt x="193" y="0"/>
                  </a:moveTo>
                  <a:cubicBezTo>
                    <a:pt x="153" y="94"/>
                    <a:pt x="0" y="40"/>
                    <a:pt x="138" y="25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3635376" y="1355863"/>
            <a:ext cx="3082925" cy="848915"/>
            <a:chOff x="2290" y="1391"/>
            <a:chExt cx="1942" cy="713"/>
          </a:xfrm>
        </p:grpSpPr>
        <p:sp>
          <p:nvSpPr>
            <p:cNvPr id="413739" name="Freeform 43"/>
            <p:cNvSpPr>
              <a:spLocks/>
            </p:cNvSpPr>
            <p:nvPr/>
          </p:nvSpPr>
          <p:spPr bwMode="auto">
            <a:xfrm>
              <a:off x="2908" y="1848"/>
              <a:ext cx="1324" cy="2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68"/>
                </a:cxn>
                <a:cxn ang="0">
                  <a:pos x="644" y="152"/>
                </a:cxn>
                <a:cxn ang="0">
                  <a:pos x="980" y="164"/>
                </a:cxn>
                <a:cxn ang="0">
                  <a:pos x="1324" y="256"/>
                </a:cxn>
              </a:cxnLst>
              <a:rect l="0" t="0" r="r" b="b"/>
              <a:pathLst>
                <a:path w="1324" h="256">
                  <a:moveTo>
                    <a:pt x="0" y="0"/>
                  </a:moveTo>
                  <a:lnTo>
                    <a:pt x="384" y="68"/>
                  </a:lnTo>
                  <a:lnTo>
                    <a:pt x="644" y="152"/>
                  </a:lnTo>
                  <a:lnTo>
                    <a:pt x="980" y="164"/>
                  </a:lnTo>
                  <a:lnTo>
                    <a:pt x="1324" y="256"/>
                  </a:lnTo>
                </a:path>
              </a:pathLst>
            </a:custGeom>
            <a:noFill/>
            <a:ln w="38100" cap="flat" cmpd="sng">
              <a:solidFill>
                <a:srgbClr val="FFFF00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13753" name="Freeform 57"/>
            <p:cNvSpPr>
              <a:spLocks/>
            </p:cNvSpPr>
            <p:nvPr/>
          </p:nvSpPr>
          <p:spPr bwMode="auto">
            <a:xfrm>
              <a:off x="2290" y="1391"/>
              <a:ext cx="602" cy="6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2" y="484"/>
                </a:cxn>
              </a:cxnLst>
              <a:rect l="0" t="0" r="r" b="b"/>
              <a:pathLst>
                <a:path w="602" h="667">
                  <a:moveTo>
                    <a:pt x="0" y="0"/>
                  </a:moveTo>
                  <a:cubicBezTo>
                    <a:pt x="140" y="184"/>
                    <a:pt x="395" y="667"/>
                    <a:pt x="602" y="484"/>
                  </a:cubicBezTo>
                </a:path>
              </a:pathLst>
            </a:custGeom>
            <a:noFill/>
            <a:ln w="28575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6038850" y="2315505"/>
            <a:ext cx="2967038" cy="831057"/>
            <a:chOff x="3804" y="2197"/>
            <a:chExt cx="1869" cy="698"/>
          </a:xfrm>
        </p:grpSpPr>
        <p:sp>
          <p:nvSpPr>
            <p:cNvPr id="413754" name="Text Box 58"/>
            <p:cNvSpPr txBox="1">
              <a:spLocks noChangeArrowheads="1"/>
            </p:cNvSpPr>
            <p:nvPr/>
          </p:nvSpPr>
          <p:spPr bwMode="auto">
            <a:xfrm>
              <a:off x="4167" y="2197"/>
              <a:ext cx="1506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</a:rPr>
                <a:t>Convergent mutation (rare)</a:t>
              </a:r>
            </a:p>
          </p:txBody>
        </p:sp>
        <p:sp>
          <p:nvSpPr>
            <p:cNvPr id="413755" name="Freeform 59"/>
            <p:cNvSpPr>
              <a:spLocks/>
            </p:cNvSpPr>
            <p:nvPr/>
          </p:nvSpPr>
          <p:spPr bwMode="auto">
            <a:xfrm>
              <a:off x="3804" y="2226"/>
              <a:ext cx="354" cy="336"/>
            </a:xfrm>
            <a:custGeom>
              <a:avLst/>
              <a:gdLst/>
              <a:ahLst/>
              <a:cxnLst>
                <a:cxn ang="0">
                  <a:pos x="330" y="336"/>
                </a:cxn>
                <a:cxn ang="0">
                  <a:pos x="270" y="0"/>
                </a:cxn>
              </a:cxnLst>
              <a:rect l="0" t="0" r="r" b="b"/>
              <a:pathLst>
                <a:path w="354" h="336">
                  <a:moveTo>
                    <a:pt x="330" y="336"/>
                  </a:moveTo>
                  <a:cubicBezTo>
                    <a:pt x="354" y="66"/>
                    <a:pt x="0" y="228"/>
                    <a:pt x="27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413758" name="Line 62"/>
          <p:cNvSpPr>
            <a:spLocks noChangeShapeType="1"/>
          </p:cNvSpPr>
          <p:nvPr/>
        </p:nvSpPr>
        <p:spPr bwMode="auto">
          <a:xfrm>
            <a:off x="1767817" y="2840973"/>
            <a:ext cx="3816324" cy="0"/>
          </a:xfrm>
          <a:prstGeom prst="line">
            <a:avLst/>
          </a:prstGeom>
          <a:noFill/>
          <a:ln w="38100">
            <a:noFill/>
            <a:round/>
            <a:headEnd type="none" w="med" len="med"/>
            <a:tailEnd type="triangle" w="med" len="med"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2079626" y="1713051"/>
            <a:ext cx="4024313" cy="1183481"/>
            <a:chOff x="1310" y="1691"/>
            <a:chExt cx="2535" cy="994"/>
          </a:xfrm>
        </p:grpSpPr>
        <p:grpSp>
          <p:nvGrpSpPr>
            <p:cNvPr id="10" name="Group 64"/>
            <p:cNvGrpSpPr>
              <a:grpSpLocks/>
            </p:cNvGrpSpPr>
            <p:nvPr/>
          </p:nvGrpSpPr>
          <p:grpSpPr bwMode="auto">
            <a:xfrm>
              <a:off x="1310" y="1691"/>
              <a:ext cx="2530" cy="705"/>
              <a:chOff x="1310" y="1691"/>
              <a:chExt cx="2530" cy="705"/>
            </a:xfrm>
          </p:grpSpPr>
          <p:sp>
            <p:nvSpPr>
              <p:cNvPr id="413731" name="Freeform 35"/>
              <p:cNvSpPr>
                <a:spLocks/>
              </p:cNvSpPr>
              <p:nvPr/>
            </p:nvSpPr>
            <p:spPr bwMode="auto">
              <a:xfrm>
                <a:off x="1310" y="1691"/>
                <a:ext cx="1225" cy="174"/>
              </a:xfrm>
              <a:custGeom>
                <a:avLst/>
                <a:gdLst>
                  <a:gd name="connsiteX0" fmla="*/ 0 w 7613"/>
                  <a:gd name="connsiteY0" fmla="*/ 10000 h 10000"/>
                  <a:gd name="connsiteX1" fmla="*/ 1379 w 7613"/>
                  <a:gd name="connsiteY1" fmla="*/ 2644 h 10000"/>
                  <a:gd name="connsiteX2" fmla="*/ 3275 w 7613"/>
                  <a:gd name="connsiteY2" fmla="*/ 7356 h 10000"/>
                  <a:gd name="connsiteX3" fmla="*/ 5052 w 7613"/>
                  <a:gd name="connsiteY3" fmla="*/ 0 h 10000"/>
                  <a:gd name="connsiteX4" fmla="*/ 7613 w 7613"/>
                  <a:gd name="connsiteY4" fmla="*/ 7931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13" h="10000">
                    <a:moveTo>
                      <a:pt x="0" y="10000"/>
                    </a:moveTo>
                    <a:lnTo>
                      <a:pt x="1379" y="2644"/>
                    </a:lnTo>
                    <a:lnTo>
                      <a:pt x="3275" y="7356"/>
                    </a:lnTo>
                    <a:lnTo>
                      <a:pt x="5052" y="0"/>
                    </a:lnTo>
                    <a:lnTo>
                      <a:pt x="7613" y="7931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2" name="Freeform 36"/>
              <p:cNvSpPr>
                <a:spLocks/>
              </p:cNvSpPr>
              <p:nvPr/>
            </p:nvSpPr>
            <p:spPr bwMode="auto">
              <a:xfrm>
                <a:off x="1311" y="1866"/>
                <a:ext cx="2529" cy="5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6" y="118"/>
                  </a:cxn>
                  <a:cxn ang="0">
                    <a:pos x="505" y="270"/>
                  </a:cxn>
                  <a:cxn ang="0">
                    <a:pos x="829" y="266"/>
                  </a:cxn>
                  <a:cxn ang="0">
                    <a:pos x="1181" y="450"/>
                  </a:cxn>
                  <a:cxn ang="0">
                    <a:pos x="1609" y="374"/>
                  </a:cxn>
                  <a:cxn ang="0">
                    <a:pos x="1989" y="530"/>
                  </a:cxn>
                  <a:cxn ang="0">
                    <a:pos x="2529" y="518"/>
                  </a:cxn>
                </a:cxnLst>
                <a:rect l="0" t="0" r="r" b="b"/>
                <a:pathLst>
                  <a:path w="2529" h="530">
                    <a:moveTo>
                      <a:pt x="0" y="0"/>
                    </a:moveTo>
                    <a:lnTo>
                      <a:pt x="236" y="118"/>
                    </a:lnTo>
                    <a:lnTo>
                      <a:pt x="505" y="270"/>
                    </a:lnTo>
                    <a:lnTo>
                      <a:pt x="829" y="266"/>
                    </a:lnTo>
                    <a:lnTo>
                      <a:pt x="1181" y="450"/>
                    </a:lnTo>
                    <a:lnTo>
                      <a:pt x="1609" y="374"/>
                    </a:lnTo>
                    <a:lnTo>
                      <a:pt x="1989" y="530"/>
                    </a:lnTo>
                    <a:lnTo>
                      <a:pt x="2529" y="518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66" name="Freeform 70"/>
            <p:cNvSpPr>
              <a:spLocks/>
            </p:cNvSpPr>
            <p:nvPr/>
          </p:nvSpPr>
          <p:spPr bwMode="auto">
            <a:xfrm>
              <a:off x="2499" y="2328"/>
              <a:ext cx="1346" cy="3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5" y="203"/>
                </a:cxn>
                <a:cxn ang="0">
                  <a:pos x="811" y="309"/>
                </a:cxn>
                <a:cxn ang="0">
                  <a:pos x="1346" y="357"/>
                </a:cxn>
              </a:cxnLst>
              <a:rect l="0" t="0" r="r" b="b"/>
              <a:pathLst>
                <a:path w="1346" h="357">
                  <a:moveTo>
                    <a:pt x="0" y="0"/>
                  </a:moveTo>
                  <a:lnTo>
                    <a:pt x="405" y="203"/>
                  </a:lnTo>
                  <a:lnTo>
                    <a:pt x="811" y="309"/>
                  </a:lnTo>
                  <a:lnTo>
                    <a:pt x="1346" y="357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413768" name="Text Box 72"/>
          <p:cNvSpPr txBox="1">
            <a:spLocks noChangeArrowheads="1"/>
          </p:cNvSpPr>
          <p:nvPr/>
        </p:nvSpPr>
        <p:spPr bwMode="auto">
          <a:xfrm>
            <a:off x="3743950" y="3709643"/>
            <a:ext cx="4309834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b">
            <a:spAutoFit/>
          </a:bodyPr>
          <a:lstStyle/>
          <a:p>
            <a:r>
              <a:rPr lang="en-US" sz="2400" dirty="0" smtClean="0"/>
              <a:t>(Same </a:t>
            </a:r>
            <a:r>
              <a:rPr lang="en-US" sz="2400" dirty="0"/>
              <a:t>color = same </a:t>
            </a:r>
            <a:r>
              <a:rPr lang="en-US" sz="2400" dirty="0" smtClean="0"/>
              <a:t>Y-haplotype)</a:t>
            </a:r>
            <a:endParaRPr lang="en-US" sz="2400" dirty="0"/>
          </a:p>
        </p:txBody>
      </p:sp>
      <p:cxnSp>
        <p:nvCxnSpPr>
          <p:cNvPr id="36" name="Straight Arrow Connector 35"/>
          <p:cNvCxnSpPr/>
          <p:nvPr/>
        </p:nvCxnSpPr>
        <p:spPr bwMode="auto">
          <a:xfrm>
            <a:off x="1919689" y="3291202"/>
            <a:ext cx="4601761" cy="0"/>
          </a:xfrm>
          <a:prstGeom prst="straightConnector1">
            <a:avLst/>
          </a:prstGeom>
          <a:noFill/>
          <a:ln w="28575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1919689" y="3093082"/>
            <a:ext cx="0" cy="274320"/>
          </a:xfrm>
          <a:prstGeom prst="line">
            <a:avLst/>
          </a:prstGeom>
          <a:noFill/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402553" y="3314640"/>
            <a:ext cx="1457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110,000 </a:t>
            </a:r>
            <a:r>
              <a:rPr lang="en-US" sz="2000" dirty="0" err="1" smtClean="0">
                <a:solidFill>
                  <a:srgbClr val="FFFFFF"/>
                </a:solidFill>
              </a:rPr>
              <a:t>ybp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15113" y="2792909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399920" y="3312968"/>
            <a:ext cx="1457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110,001 </a:t>
            </a:r>
            <a:r>
              <a:rPr lang="en-US" sz="2000" dirty="0" err="1" smtClean="0">
                <a:solidFill>
                  <a:srgbClr val="FFFFFF"/>
                </a:solidFill>
              </a:rPr>
              <a:t>ybp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444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1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1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41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740" grpId="0" animBg="1"/>
      <p:bldP spid="413746" grpId="0" animBg="1"/>
      <p:bldP spid="413758" grpId="0"/>
      <p:bldP spid="413768" grpId="0"/>
      <p:bldP spid="40" grpId="0"/>
      <p:bldP spid="40" grpId="1"/>
      <p:bldP spid="4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00" dirty="0" smtClean="0"/>
              <a:t>Exploring Y haplotype simulations</a:t>
            </a:r>
            <a:endParaRPr lang="en-US" sz="4300" dirty="0"/>
          </a:p>
        </p:txBody>
      </p:sp>
      <p:pic>
        <p:nvPicPr>
          <p:cNvPr id="12" name="Content Placeholder 11" descr="PopStripEven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19287" y="2147887"/>
            <a:ext cx="4886325" cy="962025"/>
          </a:xfrm>
        </p:spPr>
      </p:pic>
      <p:sp>
        <p:nvSpPr>
          <p:cNvPr id="14" name="TextBox 13"/>
          <p:cNvSpPr txBox="1"/>
          <p:nvPr/>
        </p:nvSpPr>
        <p:spPr>
          <a:xfrm>
            <a:off x="6762724" y="2457442"/>
            <a:ext cx="1948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…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(1000’s more)</a:t>
            </a:r>
            <a:endParaRPr lang="en-U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3057495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92D050"/>
                </a:solidFill>
                <a:latin typeface="+mn-lt"/>
              </a:rPr>
              <a:t>R</a:t>
            </a:r>
            <a:endParaRPr lang="en-US" sz="2400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2484621"/>
            <a:ext cx="16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Men 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with 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haplotype</a:t>
            </a: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</a:rPr>
              <a:t> ☞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 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91561" y="3057495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+mn-lt"/>
              </a:rPr>
              <a:t>S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47673" y="3057495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T</a:t>
            </a:r>
            <a:endParaRPr lang="en-US" sz="2400" dirty="0">
              <a:solidFill>
                <a:schemeClr val="tx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13403" y="3057495"/>
            <a:ext cx="381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U</a:t>
            </a:r>
            <a:endParaRPr lang="en-US" sz="2400" dirty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25622" y="3057495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BCEF1"/>
                </a:solidFill>
                <a:latin typeface="+mn-lt"/>
              </a:rPr>
              <a:t>V</a:t>
            </a:r>
            <a:endParaRPr lang="en-US" sz="2400" dirty="0">
              <a:solidFill>
                <a:srgbClr val="6BCEF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00" dirty="0" smtClean="0"/>
              <a:t>Exploring Y haplotype simulations</a:t>
            </a:r>
            <a:endParaRPr lang="en-US" sz="4300" dirty="0"/>
          </a:p>
        </p:txBody>
      </p:sp>
      <p:pic>
        <p:nvPicPr>
          <p:cNvPr id="5" name="Content Placeholder 4" descr="PopStripBowed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7215" y="1614992"/>
            <a:ext cx="6880284" cy="2011680"/>
          </a:xfrm>
        </p:spPr>
      </p:pic>
      <p:sp>
        <p:nvSpPr>
          <p:cNvPr id="6" name="TextBox 5"/>
          <p:cNvSpPr txBox="1"/>
          <p:nvPr/>
        </p:nvSpPr>
        <p:spPr>
          <a:xfrm>
            <a:off x="8048599" y="2962267"/>
            <a:ext cx="538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…</a:t>
            </a: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299" y="2876542"/>
            <a:ext cx="538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…</a:t>
            </a: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2645709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92D050"/>
                </a:solidFill>
                <a:latin typeface="+mn-lt"/>
              </a:rPr>
              <a:t>R</a:t>
            </a:r>
            <a:endParaRPr lang="en-US" sz="2400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1428750"/>
            <a:ext cx="1459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Men with haplotype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84113" y="2269769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+mn-lt"/>
              </a:rPr>
              <a:t>S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3473" y="1685895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T</a:t>
            </a:r>
            <a:endParaRPr lang="en-US" sz="2400" dirty="0">
              <a:solidFill>
                <a:schemeClr val="tx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2269769"/>
            <a:ext cx="381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U</a:t>
            </a:r>
            <a:endParaRPr lang="en-US" sz="2400" dirty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89205" y="2500602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BCEF1"/>
                </a:solidFill>
                <a:latin typeface="+mn-lt"/>
              </a:rPr>
              <a:t>V</a:t>
            </a:r>
            <a:endParaRPr lang="en-US" sz="2400" dirty="0">
              <a:solidFill>
                <a:srgbClr val="6BCEF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5.4|7|1.9|2.2|5.8|1.4|2|3.1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.8|17.7|8.7|4.3|1.2|30.1|3.6|1.5|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1|18|12.2|1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3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10.4|6.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ireball.pot">
  <a:themeElements>
    <a:clrScheme name="Fireball.pot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ireball.pot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.pot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42551</TotalTime>
  <Words>1385</Words>
  <Application>Microsoft Office PowerPoint</Application>
  <PresentationFormat>On-screen Show (16:9)</PresentationFormat>
  <Paragraphs>285</Paragraphs>
  <Slides>29</Slides>
  <Notes>11</Notes>
  <HiddenSlides>1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Fireball.pot</vt:lpstr>
      <vt:lpstr>Concourse</vt:lpstr>
      <vt:lpstr>Understanding Y haplotype evidence – (forget what you know from autosomal)</vt:lpstr>
      <vt:lpstr>Context and thesis</vt:lpstr>
      <vt:lpstr>Exploring the world of Y haplotypes</vt:lpstr>
      <vt:lpstr>Initial reason autosomal way wrong for Y</vt:lpstr>
      <vt:lpstr>Exploring Y data</vt:lpstr>
      <vt:lpstr>RMP ≠ sample frequency (not even close) so …?</vt:lpstr>
      <vt:lpstr>Evolution of the Yfiler lineages</vt:lpstr>
      <vt:lpstr>Exploring Y haplotype simulations</vt:lpstr>
      <vt:lpstr>Exploring Y haplotype simulations</vt:lpstr>
      <vt:lpstr>Genealogy of a haplotype T</vt:lpstr>
      <vt:lpstr>Influential difference</vt:lpstr>
      <vt:lpstr>Thinking about theta – θ=Pr(IBD match)</vt:lpstr>
      <vt:lpstr>Y haplotype considerations vs Autosomal</vt:lpstr>
      <vt:lpstr>The end</vt:lpstr>
      <vt:lpstr>Slide 15</vt:lpstr>
      <vt:lpstr>Slide 16</vt:lpstr>
      <vt:lpstr>Mathematical formulation of “Evidential value of a match” </vt:lpstr>
      <vt:lpstr>(forensic) mathematical exposition</vt:lpstr>
      <vt:lpstr>Rare haplotype matching probability</vt:lpstr>
      <vt:lpstr>2. Invalid counterexample</vt:lpstr>
      <vt:lpstr>All men are related</vt:lpstr>
      <vt:lpstr>Identity by descent or by state?</vt:lpstr>
      <vt:lpstr>Convergent Y mutation</vt:lpstr>
      <vt:lpstr>Convergence experiment</vt:lpstr>
      <vt:lpstr>Time to diverge</vt:lpstr>
      <vt:lpstr>Y-haplotype divergence</vt:lpstr>
      <vt:lpstr>Comments on crime-suspect match</vt:lpstr>
      <vt:lpstr>probability two random men match?</vt:lpstr>
      <vt:lpstr>Probability of a new Y haplotype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stuff and Sex</dc:title>
  <dc:creator>Charles H. Brenner</dc:creator>
  <cp:lastModifiedBy>Charles</cp:lastModifiedBy>
  <cp:revision>1459</cp:revision>
  <dcterms:created xsi:type="dcterms:W3CDTF">2000-05-03T01:44:39Z</dcterms:created>
  <dcterms:modified xsi:type="dcterms:W3CDTF">2013-09-30T18:14:45Z</dcterms:modified>
</cp:coreProperties>
</file>